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Raleway SemiBold"/>
      <p:regular r:id="rId27"/>
      <p:bold r:id="rId28"/>
      <p:italic r:id="rId29"/>
      <p:boldItalic r:id="rId30"/>
    </p:embeddedFont>
    <p:embeddedFont>
      <p:font typeface="PT Sans Narrow"/>
      <p:regular r:id="rId31"/>
      <p:bold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RalewaySemiBold-bold.fntdata"/><Relationship Id="rId27" Type="http://schemas.openxmlformats.org/officeDocument/2006/relationships/font" Target="fonts/Raleway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Narrow-regular.fntdata"/><Relationship Id="rId30" Type="http://schemas.openxmlformats.org/officeDocument/2006/relationships/font" Target="fonts/Raleway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PTSansNarrow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07c307e83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07c307e83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0a74d1f1e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b0a74d1f1e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0a74d1f1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b0a74d1f1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might be good for you, might only be good for the few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0a74d1f1e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b0a74d1f1e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b0a74d1f1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b0a74d1f1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0a74d1f1e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b0a74d1f1e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b0a74d1f1e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b0a74d1f1e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b0a74d1f1e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b0a74d1f1e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f356c02193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f356c02193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fb260dda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fb260dd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5d22528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5d22528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Even though we are professionals in some </a:t>
            </a:r>
            <a:r>
              <a:rPr lang="en"/>
              <a:t>capacity</a:t>
            </a:r>
            <a:r>
              <a:rPr lang="en"/>
              <a:t>, how do you feel when you aer told you are wrong or that you made a mistake?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5d225285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5d225285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0a74d1f1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0a74d1f1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0a74d1f1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b0a74d1f1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bc664de5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bc664de5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0a74d1f1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0a74d1f1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0a74d1f1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0a74d1f1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heQueen@QueenAnaBlue.com" TargetMode="External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3.jpg"/><Relationship Id="rId5" Type="http://schemas.openxmlformats.org/officeDocument/2006/relationships/image" Target="../media/image16.jpg"/><Relationship Id="rId6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7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-83200" y="4533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" name="Google Shape;55;p13"/>
          <p:cNvCxnSpPr/>
          <p:nvPr/>
        </p:nvCxnSpPr>
        <p:spPr>
          <a:xfrm flipH="1" rot="10800000">
            <a:off x="0" y="8952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13"/>
          <p:cNvCxnSpPr/>
          <p:nvPr/>
        </p:nvCxnSpPr>
        <p:spPr>
          <a:xfrm flipH="1" rot="10800000">
            <a:off x="-83850" y="13596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 flipH="1" rot="10800000">
            <a:off x="-100650" y="1824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 flipH="1" rot="10800000">
            <a:off x="0" y="229650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 flipH="1" rot="10800000">
            <a:off x="-99450" y="27207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3"/>
          <p:cNvCxnSpPr/>
          <p:nvPr/>
        </p:nvCxnSpPr>
        <p:spPr>
          <a:xfrm flipH="1" rot="10800000">
            <a:off x="-78450" y="31771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 flipH="1" rot="10800000">
            <a:off x="-52950" y="36336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13"/>
          <p:cNvCxnSpPr/>
          <p:nvPr/>
        </p:nvCxnSpPr>
        <p:spPr>
          <a:xfrm flipH="1" rot="10800000">
            <a:off x="-28500" y="4092413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Google Shape;63;p13"/>
          <p:cNvCxnSpPr/>
          <p:nvPr/>
        </p:nvCxnSpPr>
        <p:spPr>
          <a:xfrm flipH="1" rot="10800000">
            <a:off x="-29125" y="4551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3"/>
          <p:cNvCxnSpPr/>
          <p:nvPr/>
        </p:nvCxnSpPr>
        <p:spPr>
          <a:xfrm flipH="1" rot="10800000">
            <a:off x="-19325" y="50092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1177075" y="744150"/>
            <a:ext cx="6671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Do Influencers Help Or Hurt The Sex Work Industry? </a:t>
            </a:r>
            <a:endParaRPr sz="3500"/>
          </a:p>
        </p:txBody>
      </p:sp>
      <p:sp>
        <p:nvSpPr>
          <p:cNvPr id="66" name="Google Shape;66;p13"/>
          <p:cNvSpPr txBox="1"/>
          <p:nvPr/>
        </p:nvSpPr>
        <p:spPr>
          <a:xfrm>
            <a:off x="2856575" y="3557325"/>
            <a:ext cx="511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Ana Blue</a:t>
            </a:r>
            <a:endParaRPr sz="3500"/>
          </a:p>
        </p:txBody>
      </p:sp>
      <p:sp>
        <p:nvSpPr>
          <p:cNvPr id="67" name="Google Shape;67;p13"/>
          <p:cNvSpPr txBox="1"/>
          <p:nvPr/>
        </p:nvSpPr>
        <p:spPr>
          <a:xfrm>
            <a:off x="2426675" y="3052450"/>
            <a:ext cx="511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Presented By</a:t>
            </a:r>
            <a:endParaRPr sz="3500"/>
          </a:p>
        </p:txBody>
      </p:sp>
      <p:sp>
        <p:nvSpPr>
          <p:cNvPr id="68" name="Google Shape;68;p13"/>
          <p:cNvSpPr txBox="1"/>
          <p:nvPr/>
        </p:nvSpPr>
        <p:spPr>
          <a:xfrm>
            <a:off x="7692000" y="4471225"/>
            <a:ext cx="1452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Ana Blue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QueenAnaBlue.com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July 2024</a:t>
            </a:r>
            <a:endParaRPr sz="900"/>
          </a:p>
        </p:txBody>
      </p:sp>
      <p:sp>
        <p:nvSpPr>
          <p:cNvPr id="69" name="Google Shape;69;p13"/>
          <p:cNvSpPr txBox="1"/>
          <p:nvPr/>
        </p:nvSpPr>
        <p:spPr>
          <a:xfrm>
            <a:off x="678450" y="1796363"/>
            <a:ext cx="7753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A Look at the Works of Dan Savage</a:t>
            </a: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22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2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2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2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22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2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2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22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22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Negative Influence of Influencers</a:t>
            </a:r>
            <a:endParaRPr sz="2400"/>
          </a:p>
        </p:txBody>
      </p:sp>
      <p:cxnSp>
        <p:nvCxnSpPr>
          <p:cNvPr id="263" name="Google Shape;263;p22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2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22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2"/>
          <p:cNvSpPr txBox="1"/>
          <p:nvPr/>
        </p:nvSpPr>
        <p:spPr>
          <a:xfrm>
            <a:off x="162000" y="7891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Incorrect information</a:t>
            </a:r>
            <a:endParaRPr sz="2000"/>
          </a:p>
        </p:txBody>
      </p:sp>
      <p:sp>
        <p:nvSpPr>
          <p:cNvPr id="267" name="Google Shape;267;p22"/>
          <p:cNvSpPr txBox="1"/>
          <p:nvPr/>
        </p:nvSpPr>
        <p:spPr>
          <a:xfrm>
            <a:off x="238000" y="357773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Make it look easy, fake persona, fantasy world</a:t>
            </a:r>
            <a:endParaRPr sz="2000"/>
          </a:p>
        </p:txBody>
      </p:sp>
      <p:sp>
        <p:nvSpPr>
          <p:cNvPr id="268" name="Google Shape;268;p22"/>
          <p:cNvSpPr txBox="1"/>
          <p:nvPr/>
        </p:nvSpPr>
        <p:spPr>
          <a:xfrm>
            <a:off x="193500" y="2614950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Sell bad products</a:t>
            </a:r>
            <a:endParaRPr sz="2000"/>
          </a:p>
        </p:txBody>
      </p:sp>
      <p:sp>
        <p:nvSpPr>
          <p:cNvPr id="269" name="Google Shape;269;p22"/>
          <p:cNvSpPr txBox="1"/>
          <p:nvPr/>
        </p:nvSpPr>
        <p:spPr>
          <a:xfrm>
            <a:off x="193500" y="1669225"/>
            <a:ext cx="862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Encourage damaging behavior</a:t>
            </a:r>
            <a:endParaRPr sz="2000"/>
          </a:p>
        </p:txBody>
      </p:sp>
      <p:sp>
        <p:nvSpPr>
          <p:cNvPr id="270" name="Google Shape;270;p22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271" name="Google Shape;271;p22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272" name="Google Shape;272;p22" title="File:Ritsch-Zwerg-2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3880" y="1830663"/>
            <a:ext cx="1624519" cy="30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/>
          <p:nvPr/>
        </p:nvSpPr>
        <p:spPr>
          <a:xfrm>
            <a:off x="7457950" y="1840975"/>
            <a:ext cx="1123800" cy="730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7509275" y="1739925"/>
            <a:ext cx="1020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Everything on the internet is totally true!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23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3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3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3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3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3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3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23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23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Question #4</a:t>
            </a:r>
            <a:endParaRPr sz="2400"/>
          </a:p>
        </p:txBody>
      </p:sp>
      <p:cxnSp>
        <p:nvCxnSpPr>
          <p:cNvPr id="288" name="Google Shape;288;p23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3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3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23"/>
          <p:cNvSpPr txBox="1"/>
          <p:nvPr/>
        </p:nvSpPr>
        <p:spPr>
          <a:xfrm>
            <a:off x="162000" y="331925"/>
            <a:ext cx="45915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Are Positive and Negative always subjective? Positive and negative for who?</a:t>
            </a:r>
            <a:endParaRPr sz="4600"/>
          </a:p>
        </p:txBody>
      </p:sp>
      <p:sp>
        <p:nvSpPr>
          <p:cNvPr id="292" name="Google Shape;292;p23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293" name="Google Shape;293;p23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294" name="Google Shape;294;p23" title="HD wallpaper: two gnome figurines standing on pebbles, Gard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000" y="1046150"/>
            <a:ext cx="4119650" cy="307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/>
          <p:nvPr/>
        </p:nvSpPr>
        <p:spPr>
          <a:xfrm>
            <a:off x="5877175" y="1259150"/>
            <a:ext cx="1677000" cy="1356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"/>
          <p:cNvSpPr/>
          <p:nvPr/>
        </p:nvSpPr>
        <p:spPr>
          <a:xfrm rot="-6329348">
            <a:off x="5953840" y="975469"/>
            <a:ext cx="1578323" cy="175161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6040550" y="1283125"/>
            <a:ext cx="13632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Let’s agree to disagree but this was a great conversation!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2" name="Google Shape;302;p24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3" name="Google Shape;303;p24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4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24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4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24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24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4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24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Terms, labels, and bios! OH MY!</a:t>
            </a:r>
            <a:endParaRPr sz="2400"/>
          </a:p>
        </p:txBody>
      </p:sp>
      <p:cxnSp>
        <p:nvCxnSpPr>
          <p:cNvPr id="311" name="Google Shape;311;p24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24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4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4" name="Google Shape;314;p24"/>
          <p:cNvSpPr txBox="1"/>
          <p:nvPr/>
        </p:nvSpPr>
        <p:spPr>
          <a:xfrm>
            <a:off x="162000" y="3319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Identification and understanding</a:t>
            </a:r>
            <a:endParaRPr sz="2000"/>
          </a:p>
        </p:txBody>
      </p:sp>
      <p:sp>
        <p:nvSpPr>
          <p:cNvPr id="315" name="Google Shape;315;p24"/>
          <p:cNvSpPr txBox="1"/>
          <p:nvPr/>
        </p:nvSpPr>
        <p:spPr>
          <a:xfrm>
            <a:off x="215175" y="314698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New terms and labels being made all the time</a:t>
            </a:r>
            <a:endParaRPr sz="2000"/>
          </a:p>
        </p:txBody>
      </p:sp>
      <p:sp>
        <p:nvSpPr>
          <p:cNvPr id="316" name="Google Shape;316;p24"/>
          <p:cNvSpPr txBox="1"/>
          <p:nvPr/>
        </p:nvSpPr>
        <p:spPr>
          <a:xfrm>
            <a:off x="214050" y="4118700"/>
            <a:ext cx="831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Too many labels?</a:t>
            </a:r>
            <a:endParaRPr sz="2000"/>
          </a:p>
        </p:txBody>
      </p:sp>
      <p:sp>
        <p:nvSpPr>
          <p:cNvPr id="317" name="Google Shape;317;p24"/>
          <p:cNvSpPr txBox="1"/>
          <p:nvPr/>
        </p:nvSpPr>
        <p:spPr>
          <a:xfrm>
            <a:off x="198100" y="21711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Certain labels with certain groups (bi vs pan)</a:t>
            </a:r>
            <a:endParaRPr sz="2000"/>
          </a:p>
        </p:txBody>
      </p:sp>
      <p:sp>
        <p:nvSpPr>
          <p:cNvPr id="318" name="Google Shape;318;p24"/>
          <p:cNvSpPr txBox="1"/>
          <p:nvPr/>
        </p:nvSpPr>
        <p:spPr>
          <a:xfrm>
            <a:off x="162000" y="1297600"/>
            <a:ext cx="862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Self-confidence</a:t>
            </a:r>
            <a:endParaRPr sz="2000"/>
          </a:p>
        </p:txBody>
      </p:sp>
      <p:sp>
        <p:nvSpPr>
          <p:cNvPr id="319" name="Google Shape;319;p24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320" name="Google Shape;320;p24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321" name="Google Shape;321;p24" title="File:Coolmen Garden Gnome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550" y="2557224"/>
            <a:ext cx="3049101" cy="228683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4"/>
          <p:cNvSpPr/>
          <p:nvPr/>
        </p:nvSpPr>
        <p:spPr>
          <a:xfrm>
            <a:off x="6109725" y="2772400"/>
            <a:ext cx="7017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4"/>
          <p:cNvSpPr/>
          <p:nvPr/>
        </p:nvSpPr>
        <p:spPr>
          <a:xfrm>
            <a:off x="6861075" y="2765050"/>
            <a:ext cx="765900" cy="554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4"/>
          <p:cNvSpPr/>
          <p:nvPr/>
        </p:nvSpPr>
        <p:spPr>
          <a:xfrm>
            <a:off x="7778175" y="2631075"/>
            <a:ext cx="701700" cy="66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6138225" y="2793625"/>
            <a:ext cx="627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Non-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gender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26" name="Google Shape;326;p24"/>
          <p:cNvSpPr txBox="1"/>
          <p:nvPr/>
        </p:nvSpPr>
        <p:spPr>
          <a:xfrm>
            <a:off x="6861075" y="2795800"/>
            <a:ext cx="76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Pansexual, Bear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7" name="Google Shape;327;p24"/>
          <p:cNvSpPr txBox="1"/>
          <p:nvPr/>
        </p:nvSpPr>
        <p:spPr>
          <a:xfrm>
            <a:off x="7722225" y="2708150"/>
            <a:ext cx="76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Demisexual, Masc Daddy Domme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Google Shape;332;p25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25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25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25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25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25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25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25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25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Question #5</a:t>
            </a:r>
            <a:endParaRPr sz="2400"/>
          </a:p>
        </p:txBody>
      </p:sp>
      <p:cxnSp>
        <p:nvCxnSpPr>
          <p:cNvPr id="341" name="Google Shape;341;p25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25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25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25"/>
          <p:cNvSpPr txBox="1"/>
          <p:nvPr/>
        </p:nvSpPr>
        <p:spPr>
          <a:xfrm>
            <a:off x="-188400" y="397250"/>
            <a:ext cx="52995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Can new stuff hurt more than help?</a:t>
            </a:r>
            <a:endParaRPr sz="7200"/>
          </a:p>
        </p:txBody>
      </p:sp>
      <p:sp>
        <p:nvSpPr>
          <p:cNvPr id="345" name="Google Shape;345;p25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346" name="Google Shape;346;p25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347" name="Google Shape;347;p25" title="Royalty-Free photo: Gray-white-and-red gnome dolls | PickPi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325" y="1347526"/>
            <a:ext cx="4334084" cy="28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5"/>
          <p:cNvSpPr/>
          <p:nvPr/>
        </p:nvSpPr>
        <p:spPr>
          <a:xfrm rot="2232549">
            <a:off x="7404836" y="1448855"/>
            <a:ext cx="1449085" cy="1754191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7446825" y="1605025"/>
            <a:ext cx="12912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Try this!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It is totally, absolutely 200% safe with hardly any side effects! 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26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6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6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6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6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26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6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6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2" name="Google Shape;362;p26"/>
          <p:cNvSpPr txBox="1"/>
          <p:nvPr/>
        </p:nvSpPr>
        <p:spPr>
          <a:xfrm>
            <a:off x="0" y="-99175"/>
            <a:ext cx="852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Tolyamory: T rhymes with P except after D…for Dan Savage</a:t>
            </a:r>
            <a:endParaRPr sz="2400"/>
          </a:p>
        </p:txBody>
      </p:sp>
      <p:cxnSp>
        <p:nvCxnSpPr>
          <p:cNvPr id="363" name="Google Shape;363;p26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26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26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26"/>
          <p:cNvSpPr txBox="1"/>
          <p:nvPr/>
        </p:nvSpPr>
        <p:spPr>
          <a:xfrm>
            <a:off x="162000" y="7891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Tol: </a:t>
            </a:r>
            <a:r>
              <a:rPr lang="en" sz="2000"/>
              <a:t>Latin</a:t>
            </a:r>
            <a:r>
              <a:rPr lang="en" sz="2000"/>
              <a:t> root word for “tolerance”</a:t>
            </a:r>
            <a:endParaRPr sz="2000"/>
          </a:p>
        </p:txBody>
      </p:sp>
      <p:sp>
        <p:nvSpPr>
          <p:cNvPr id="367" name="Google Shape;367;p26"/>
          <p:cNvSpPr txBox="1"/>
          <p:nvPr/>
        </p:nvSpPr>
        <p:spPr>
          <a:xfrm>
            <a:off x="198100" y="327477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TRUE Polyamory is consensual</a:t>
            </a:r>
            <a:endParaRPr sz="2000"/>
          </a:p>
        </p:txBody>
      </p:sp>
      <p:sp>
        <p:nvSpPr>
          <p:cNvPr id="368" name="Google Shape;368;p26"/>
          <p:cNvSpPr txBox="1"/>
          <p:nvPr/>
        </p:nvSpPr>
        <p:spPr>
          <a:xfrm>
            <a:off x="215175" y="3801500"/>
            <a:ext cx="8315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Tolyamory does not help with sex </a:t>
            </a:r>
            <a:r>
              <a:rPr lang="en" sz="1900"/>
              <a:t>positivity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A term for cheating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Confuses people with polyamory who already have negative views on polyamory</a:t>
            </a:r>
            <a:endParaRPr sz="1900"/>
          </a:p>
        </p:txBody>
      </p:sp>
      <p:sp>
        <p:nvSpPr>
          <p:cNvPr id="369" name="Google Shape;369;p26"/>
          <p:cNvSpPr txBox="1"/>
          <p:nvPr/>
        </p:nvSpPr>
        <p:spPr>
          <a:xfrm>
            <a:off x="198100" y="22473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Poly: Greek, many</a:t>
            </a:r>
            <a:endParaRPr sz="2000"/>
          </a:p>
        </p:txBody>
      </p:sp>
      <p:sp>
        <p:nvSpPr>
          <p:cNvPr id="370" name="Google Shape;370;p26"/>
          <p:cNvSpPr txBox="1"/>
          <p:nvPr/>
        </p:nvSpPr>
        <p:spPr>
          <a:xfrm>
            <a:off x="162000" y="1297600"/>
            <a:ext cx="8628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Partner A is tolerant of Partner B having outside sexual relations, even if the partner is cheating</a:t>
            </a:r>
            <a:endParaRPr sz="2000"/>
          </a:p>
        </p:txBody>
      </p:sp>
      <p:sp>
        <p:nvSpPr>
          <p:cNvPr id="371" name="Google Shape;371;p26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372" name="Google Shape;372;p26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sp>
        <p:nvSpPr>
          <p:cNvPr id="373" name="Google Shape;373;p26"/>
          <p:cNvSpPr txBox="1"/>
          <p:nvPr/>
        </p:nvSpPr>
        <p:spPr>
          <a:xfrm>
            <a:off x="198100" y="27045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-amor: Latin, love</a:t>
            </a:r>
            <a:endParaRPr sz="2000"/>
          </a:p>
        </p:txBody>
      </p:sp>
      <p:pic>
        <p:nvPicPr>
          <p:cNvPr id="374" name="Google Shape;374;p26" title="My Gnomes | I recently bought &quot;Sculpting Mythical Creatures … | Flickr"/>
          <p:cNvPicPr preferRelativeResize="0"/>
          <p:nvPr/>
        </p:nvPicPr>
        <p:blipFill rotWithShape="1">
          <a:blip r:embed="rId3">
            <a:alphaModFix/>
          </a:blip>
          <a:srcRect b="15401" l="15519" r="0" t="12862"/>
          <a:stretch/>
        </p:blipFill>
        <p:spPr>
          <a:xfrm flipH="1">
            <a:off x="5643074" y="1850100"/>
            <a:ext cx="3442626" cy="25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6"/>
          <p:cNvSpPr/>
          <p:nvPr/>
        </p:nvSpPr>
        <p:spPr>
          <a:xfrm flipH="1" rot="-769688">
            <a:off x="5720751" y="2287656"/>
            <a:ext cx="1021496" cy="95068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6"/>
          <p:cNvSpPr/>
          <p:nvPr/>
        </p:nvSpPr>
        <p:spPr>
          <a:xfrm flipH="1" rot="-2700000">
            <a:off x="6761543" y="1962856"/>
            <a:ext cx="1174363" cy="124648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6860000" y="1941600"/>
            <a:ext cx="96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I will just tolerate your intolerance of my new term!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5874150" y="2350075"/>
            <a:ext cx="7872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Dan, do we really need this term?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3" name="Google Shape;383;p27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27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27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27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27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27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27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27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Google Shape;391;p27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is a better term/word/phrase than Tolyamory?</a:t>
            </a:r>
            <a:endParaRPr sz="2400"/>
          </a:p>
        </p:txBody>
      </p:sp>
      <p:cxnSp>
        <p:nvCxnSpPr>
          <p:cNvPr id="392" name="Google Shape;392;p27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7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7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27"/>
          <p:cNvSpPr txBox="1"/>
          <p:nvPr/>
        </p:nvSpPr>
        <p:spPr>
          <a:xfrm>
            <a:off x="162000" y="789125"/>
            <a:ext cx="7563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 we need a term that describes “hey my partner is having relationships and being sexual with people without telling me and I do not like this but I will not discuss my discomfort with my partner”...hence the TOLERANCE part</a:t>
            </a:r>
            <a:endParaRPr sz="2000"/>
          </a:p>
        </p:txBody>
      </p:sp>
      <p:sp>
        <p:nvSpPr>
          <p:cNvPr id="396" name="Google Shape;396;p27"/>
          <p:cNvSpPr txBox="1"/>
          <p:nvPr/>
        </p:nvSpPr>
        <p:spPr>
          <a:xfrm>
            <a:off x="215175" y="261358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Why does the word have to sound like “polyamory?”</a:t>
            </a:r>
            <a:endParaRPr sz="2000"/>
          </a:p>
        </p:txBody>
      </p:sp>
      <p:sp>
        <p:nvSpPr>
          <p:cNvPr id="397" name="Google Shape;397;p27"/>
          <p:cNvSpPr txBox="1"/>
          <p:nvPr/>
        </p:nvSpPr>
        <p:spPr>
          <a:xfrm>
            <a:off x="214050" y="3737700"/>
            <a:ext cx="831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Labels and terms are suppose to HELP not confuse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98" name="Google Shape;398;p27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399" name="Google Shape;399;p27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400" name="Google Shape;400;p27" title="Gnome drawing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165" y="1536463"/>
            <a:ext cx="2349435" cy="220846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7"/>
          <p:cNvSpPr/>
          <p:nvPr/>
        </p:nvSpPr>
        <p:spPr>
          <a:xfrm>
            <a:off x="6864025" y="3917375"/>
            <a:ext cx="2007900" cy="1034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7"/>
          <p:cNvSpPr txBox="1"/>
          <p:nvPr/>
        </p:nvSpPr>
        <p:spPr>
          <a:xfrm>
            <a:off x="6921050" y="3991525"/>
            <a:ext cx="18768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It’s fine! I’m fine! 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Totally fine!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*cue David Attenborough* It indeed was not fine. 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7" name="Google Shape;407;p28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28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28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28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28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28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28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28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5" name="Google Shape;415;p28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Summary</a:t>
            </a:r>
            <a:endParaRPr sz="2400"/>
          </a:p>
        </p:txBody>
      </p:sp>
      <p:cxnSp>
        <p:nvCxnSpPr>
          <p:cNvPr id="416" name="Google Shape;416;p28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28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p28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9" name="Google Shape;419;p28"/>
          <p:cNvSpPr txBox="1"/>
          <p:nvPr/>
        </p:nvSpPr>
        <p:spPr>
          <a:xfrm>
            <a:off x="162000" y="331925"/>
            <a:ext cx="7563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Use your influence wisely</a:t>
            </a:r>
            <a:endParaRPr sz="1900"/>
          </a:p>
        </p:txBody>
      </p:sp>
      <p:sp>
        <p:nvSpPr>
          <p:cNvPr id="420" name="Google Shape;420;p28"/>
          <p:cNvSpPr txBox="1"/>
          <p:nvPr/>
        </p:nvSpPr>
        <p:spPr>
          <a:xfrm>
            <a:off x="190775" y="3147000"/>
            <a:ext cx="9077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Being </a:t>
            </a:r>
            <a:r>
              <a:rPr lang="en" sz="1900"/>
              <a:t>aggressive</a:t>
            </a:r>
            <a:r>
              <a:rPr lang="en" sz="1900"/>
              <a:t> and controversial is not always productive and educational</a:t>
            </a:r>
            <a:endParaRPr sz="1900"/>
          </a:p>
        </p:txBody>
      </p:sp>
      <p:sp>
        <p:nvSpPr>
          <p:cNvPr id="421" name="Google Shape;421;p28"/>
          <p:cNvSpPr txBox="1"/>
          <p:nvPr/>
        </p:nvSpPr>
        <p:spPr>
          <a:xfrm>
            <a:off x="214050" y="3737700"/>
            <a:ext cx="8829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Critical Thinking and being Open-Minded are important</a:t>
            </a:r>
            <a:endParaRPr sz="1900"/>
          </a:p>
        </p:txBody>
      </p:sp>
      <p:sp>
        <p:nvSpPr>
          <p:cNvPr id="422" name="Google Shape;422;p28"/>
          <p:cNvSpPr txBox="1"/>
          <p:nvPr/>
        </p:nvSpPr>
        <p:spPr>
          <a:xfrm>
            <a:off x="198100" y="1256725"/>
            <a:ext cx="7563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Try to be as accurate as possible</a:t>
            </a:r>
            <a:endParaRPr sz="1900"/>
          </a:p>
        </p:txBody>
      </p:sp>
      <p:sp>
        <p:nvSpPr>
          <p:cNvPr id="423" name="Google Shape;423;p28"/>
          <p:cNvSpPr txBox="1"/>
          <p:nvPr/>
        </p:nvSpPr>
        <p:spPr>
          <a:xfrm>
            <a:off x="162000" y="764200"/>
            <a:ext cx="8628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You will be wrong</a:t>
            </a:r>
            <a:endParaRPr sz="1900"/>
          </a:p>
        </p:txBody>
      </p:sp>
      <p:sp>
        <p:nvSpPr>
          <p:cNvPr id="424" name="Google Shape;424;p28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425" name="Google Shape;425;p28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426" name="Google Shape;426;p28" title="assorted-color gnome figurine lot, brown, perforated, boar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725" y="956150"/>
            <a:ext cx="4625726" cy="2190854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8"/>
          <p:cNvSpPr/>
          <p:nvPr/>
        </p:nvSpPr>
        <p:spPr>
          <a:xfrm>
            <a:off x="7798850" y="1019550"/>
            <a:ext cx="1112400" cy="47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8"/>
          <p:cNvSpPr txBox="1"/>
          <p:nvPr/>
        </p:nvSpPr>
        <p:spPr>
          <a:xfrm>
            <a:off x="7850200" y="1053775"/>
            <a:ext cx="10326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We got this!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29" name="Google Shape;429;p28"/>
          <p:cNvSpPr txBox="1"/>
          <p:nvPr/>
        </p:nvSpPr>
        <p:spPr>
          <a:xfrm>
            <a:off x="198100" y="1713925"/>
            <a:ext cx="407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Accountability</a:t>
            </a:r>
            <a:endParaRPr sz="1900"/>
          </a:p>
        </p:txBody>
      </p:sp>
      <p:sp>
        <p:nvSpPr>
          <p:cNvPr id="430" name="Google Shape;430;p28"/>
          <p:cNvSpPr txBox="1"/>
          <p:nvPr/>
        </p:nvSpPr>
        <p:spPr>
          <a:xfrm>
            <a:off x="198100" y="2247325"/>
            <a:ext cx="407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Life-long students</a:t>
            </a:r>
            <a:endParaRPr sz="1900"/>
          </a:p>
        </p:txBody>
      </p:sp>
      <p:sp>
        <p:nvSpPr>
          <p:cNvPr id="431" name="Google Shape;431;p28"/>
          <p:cNvSpPr txBox="1"/>
          <p:nvPr/>
        </p:nvSpPr>
        <p:spPr>
          <a:xfrm>
            <a:off x="198100" y="2704525"/>
            <a:ext cx="407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People relate to humanness</a:t>
            </a:r>
            <a:endParaRPr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 txBox="1"/>
          <p:nvPr>
            <p:ph type="title"/>
          </p:nvPr>
        </p:nvSpPr>
        <p:spPr>
          <a:xfrm>
            <a:off x="4265000" y="955850"/>
            <a:ext cx="457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Thank you for attending!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Email:</a:t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uFill>
                  <a:noFill/>
                </a:uFill>
                <a:hlinkClick r:id="rId3"/>
              </a:rPr>
              <a:t>TheQueen@QueenAnaBlue.com</a:t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IG: </a:t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/>
              <a:t>Queen_Ana_Blue</a:t>
            </a: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grpSp>
        <p:nvGrpSpPr>
          <p:cNvPr id="437" name="Google Shape;437;p29"/>
          <p:cNvGrpSpPr/>
          <p:nvPr/>
        </p:nvGrpSpPr>
        <p:grpSpPr>
          <a:xfrm>
            <a:off x="-13650" y="99800"/>
            <a:ext cx="9171300" cy="224975"/>
            <a:chOff x="-13650" y="99800"/>
            <a:chExt cx="9171300" cy="224975"/>
          </a:xfrm>
        </p:grpSpPr>
        <p:cxnSp>
          <p:nvCxnSpPr>
            <p:cNvPr id="438" name="Google Shape;438;p29"/>
            <p:cNvCxnSpPr/>
            <p:nvPr/>
          </p:nvCxnSpPr>
          <p:spPr>
            <a:xfrm>
              <a:off x="-13650" y="99800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29"/>
            <p:cNvCxnSpPr/>
            <p:nvPr/>
          </p:nvCxnSpPr>
          <p:spPr>
            <a:xfrm>
              <a:off x="-13650" y="324775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40" name="Google Shape;440;p29"/>
          <p:cNvGrpSpPr/>
          <p:nvPr/>
        </p:nvGrpSpPr>
        <p:grpSpPr>
          <a:xfrm>
            <a:off x="-13650" y="4833275"/>
            <a:ext cx="9171300" cy="224975"/>
            <a:chOff x="-13650" y="99800"/>
            <a:chExt cx="9171300" cy="224975"/>
          </a:xfrm>
        </p:grpSpPr>
        <p:cxnSp>
          <p:nvCxnSpPr>
            <p:cNvPr id="441" name="Google Shape;441;p29"/>
            <p:cNvCxnSpPr/>
            <p:nvPr/>
          </p:nvCxnSpPr>
          <p:spPr>
            <a:xfrm>
              <a:off x="-13650" y="99800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29"/>
            <p:cNvCxnSpPr/>
            <p:nvPr/>
          </p:nvCxnSpPr>
          <p:spPr>
            <a:xfrm>
              <a:off x="-13650" y="324775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43" name="Google Shape;443;p29"/>
          <p:cNvSpPr txBox="1"/>
          <p:nvPr/>
        </p:nvSpPr>
        <p:spPr>
          <a:xfrm>
            <a:off x="0" y="4739444"/>
            <a:ext cx="71367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SpokesHub</a:t>
            </a:r>
            <a:endParaRPr b="1" sz="1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44" name="Google Shape;444;p29"/>
          <p:cNvSpPr txBox="1"/>
          <p:nvPr/>
        </p:nvSpPr>
        <p:spPr>
          <a:xfrm>
            <a:off x="8155225" y="5028925"/>
            <a:ext cx="10401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Ana Blue 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QueenAnaBlue.com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July 2024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45" name="Google Shape;4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050" y="639225"/>
            <a:ext cx="3785774" cy="378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8155225" y="5058275"/>
            <a:ext cx="10401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Queen Ana Blue</a:t>
            </a:r>
            <a:endParaRPr b="1" sz="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QueenAnaBlue.com</a:t>
            </a:r>
            <a:endParaRPr b="1" sz="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Updated Jan 2023</a:t>
            </a:r>
            <a:endParaRPr b="1" sz="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365300" y="1960775"/>
            <a:ext cx="17073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Why am I getting this certification?</a:t>
            </a:r>
            <a:endParaRPr u="sng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7296000" y="2525538"/>
            <a:ext cx="20313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-I have a gift for teaching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-I enjoy teaching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-I enjoy helping and changing lives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-I enjoy learning and growing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823150" y="525275"/>
            <a:ext cx="30417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CVS Receipt of Identification</a:t>
            </a:r>
            <a:endParaRPr i="1" u="sng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-Thicc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-Black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-Ethically Non-Monogamous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-Catholic apostate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-Polyplay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-Pansexual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-Sadomasochistic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-Leather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-Kinkster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-Pro Dominatrix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-Lifestyle Switch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-Leather Titleholder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-BDSM/kink Educator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-Content Creator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-Event Host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-Fetish Performer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-Female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-Queen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78" name="Google Shape;78;p14"/>
          <p:cNvGrpSpPr/>
          <p:nvPr/>
        </p:nvGrpSpPr>
        <p:grpSpPr>
          <a:xfrm>
            <a:off x="-13650" y="4833275"/>
            <a:ext cx="9171300" cy="224975"/>
            <a:chOff x="-13650" y="99800"/>
            <a:chExt cx="9171300" cy="224975"/>
          </a:xfrm>
        </p:grpSpPr>
        <p:cxnSp>
          <p:nvCxnSpPr>
            <p:cNvPr id="79" name="Google Shape;79;p14"/>
            <p:cNvCxnSpPr/>
            <p:nvPr/>
          </p:nvCxnSpPr>
          <p:spPr>
            <a:xfrm>
              <a:off x="-13650" y="99800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14"/>
            <p:cNvCxnSpPr/>
            <p:nvPr/>
          </p:nvCxnSpPr>
          <p:spPr>
            <a:xfrm>
              <a:off x="-13650" y="324775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1" name="Google Shape;81;p14"/>
          <p:cNvSpPr txBox="1"/>
          <p:nvPr/>
        </p:nvSpPr>
        <p:spPr>
          <a:xfrm>
            <a:off x="0" y="4739444"/>
            <a:ext cx="71367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8155225" y="5028925"/>
            <a:ext cx="10401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Ana Blue 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QueenAnaBlue.com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July 2024</a:t>
            </a:r>
            <a:endParaRPr b="1" sz="6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3" name="Google Shape;83;p14"/>
          <p:cNvGrpSpPr/>
          <p:nvPr/>
        </p:nvGrpSpPr>
        <p:grpSpPr>
          <a:xfrm>
            <a:off x="-13650" y="99800"/>
            <a:ext cx="9171300" cy="224975"/>
            <a:chOff x="-13650" y="99800"/>
            <a:chExt cx="9171300" cy="224975"/>
          </a:xfrm>
        </p:grpSpPr>
        <p:cxnSp>
          <p:nvCxnSpPr>
            <p:cNvPr id="84" name="Google Shape;84;p14"/>
            <p:cNvCxnSpPr/>
            <p:nvPr/>
          </p:nvCxnSpPr>
          <p:spPr>
            <a:xfrm>
              <a:off x="-13650" y="99800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14"/>
            <p:cNvCxnSpPr/>
            <p:nvPr/>
          </p:nvCxnSpPr>
          <p:spPr>
            <a:xfrm>
              <a:off x="-13650" y="324775"/>
              <a:ext cx="9171300" cy="0"/>
            </a:xfrm>
            <a:prstGeom prst="straightConnector1">
              <a:avLst/>
            </a:prstGeom>
            <a:noFill/>
            <a:ln cap="flat" cmpd="sng" w="228600">
              <a:solidFill>
                <a:srgbClr val="0A48A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6" name="Google Shape;86;p14"/>
          <p:cNvSpPr txBox="1"/>
          <p:nvPr>
            <p:ph type="title"/>
          </p:nvPr>
        </p:nvSpPr>
        <p:spPr>
          <a:xfrm>
            <a:off x="0" y="-7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33">
                <a:solidFill>
                  <a:schemeClr val="lt1"/>
                </a:solidFill>
              </a:rPr>
              <a:t>Who is the Ana Blue?</a:t>
            </a:r>
            <a:endParaRPr sz="3133">
              <a:solidFill>
                <a:schemeClr val="lt1"/>
              </a:solidFill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0" l="24316" r="10545" t="0"/>
          <a:stretch/>
        </p:blipFill>
        <p:spPr>
          <a:xfrm>
            <a:off x="0" y="442025"/>
            <a:ext cx="1707299" cy="35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0" y="4093163"/>
            <a:ext cx="30417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Stork drop off: California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Present bird’s nest: St. Louis, MO</a:t>
            </a:r>
            <a:endParaRPr i="1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20668" l="0" r="0" t="8619"/>
          <a:stretch/>
        </p:blipFill>
        <p:spPr>
          <a:xfrm>
            <a:off x="1614460" y="442013"/>
            <a:ext cx="2456868" cy="15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824575" y="2143048"/>
            <a:ext cx="2226852" cy="16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0184" y="1894375"/>
            <a:ext cx="1781990" cy="23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5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5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5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5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15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5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5"/>
          <p:cNvSpPr txBox="1"/>
          <p:nvPr/>
        </p:nvSpPr>
        <p:spPr>
          <a:xfrm>
            <a:off x="0" y="-99175"/>
            <a:ext cx="636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Question #1</a:t>
            </a:r>
            <a:endParaRPr sz="2400"/>
          </a:p>
        </p:txBody>
      </p:sp>
      <p:sp>
        <p:nvSpPr>
          <p:cNvPr id="105" name="Google Shape;105;p15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</a:t>
            </a:r>
            <a:r>
              <a:rPr lang="en" sz="800"/>
              <a:t>Ana Blue         				  QueenAnaBlue.com   			July 2024</a:t>
            </a:r>
            <a:endParaRPr sz="800"/>
          </a:p>
        </p:txBody>
      </p:sp>
      <p:cxnSp>
        <p:nvCxnSpPr>
          <p:cNvPr id="106" name="Google Shape;106;p15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5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cxnSp>
        <p:nvCxnSpPr>
          <p:cNvPr id="108" name="Google Shape;108;p15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5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5"/>
          <p:cNvSpPr txBox="1"/>
          <p:nvPr/>
        </p:nvSpPr>
        <p:spPr>
          <a:xfrm>
            <a:off x="38375" y="439575"/>
            <a:ext cx="46779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How comfortable are you with being told you are wrong?</a:t>
            </a:r>
            <a:endParaRPr sz="4900"/>
          </a:p>
        </p:txBody>
      </p:sp>
      <p:pic>
        <p:nvPicPr>
          <p:cNvPr id="111" name="Google Shape;111;p15" title="Royalty-Free photo: Infant lying on brown basket | PickPi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50" y="1856875"/>
            <a:ext cx="40957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 flipH="1" rot="-533164">
            <a:off x="4858770" y="1910086"/>
            <a:ext cx="1176926" cy="117539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 rot="415671">
            <a:off x="7653043" y="1951447"/>
            <a:ext cx="1275916" cy="1084616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025575" y="1907200"/>
            <a:ext cx="920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Hey, I think there was a mistake in your data.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830800" y="1924038"/>
            <a:ext cx="9204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Well, look at you being a </a:t>
            </a:r>
            <a:r>
              <a:rPr lang="en" sz="1200">
                <a:solidFill>
                  <a:schemeClr val="dk2"/>
                </a:solidFill>
              </a:rPr>
              <a:t>nosey</a:t>
            </a:r>
            <a:r>
              <a:rPr lang="en" sz="1200">
                <a:solidFill>
                  <a:schemeClr val="dk2"/>
                </a:solidFill>
              </a:rPr>
              <a:t> gnomey!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7675" y="15350"/>
            <a:ext cx="9097200" cy="51435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A48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grpSp>
        <p:nvGrpSpPr>
          <p:cNvPr id="121" name="Google Shape;121;p16"/>
          <p:cNvGrpSpPr/>
          <p:nvPr/>
        </p:nvGrpSpPr>
        <p:grpSpPr>
          <a:xfrm>
            <a:off x="7945250" y="4661325"/>
            <a:ext cx="997500" cy="355200"/>
            <a:chOff x="7262725" y="3526350"/>
            <a:chExt cx="997500" cy="355200"/>
          </a:xfrm>
        </p:grpSpPr>
        <p:sp>
          <p:nvSpPr>
            <p:cNvPr id="122" name="Google Shape;122;p16"/>
            <p:cNvSpPr/>
            <p:nvPr/>
          </p:nvSpPr>
          <p:spPr>
            <a:xfrm>
              <a:off x="7300225" y="3780150"/>
              <a:ext cx="922500" cy="101400"/>
            </a:xfrm>
            <a:prstGeom prst="rect">
              <a:avLst/>
            </a:prstGeom>
            <a:solidFill>
              <a:schemeClr val="accent1"/>
            </a:solidFill>
            <a:ln cap="flat" cmpd="sng" w="152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7262725" y="3526350"/>
              <a:ext cx="997500" cy="253800"/>
            </a:xfrm>
            <a:prstGeom prst="rect">
              <a:avLst/>
            </a:prstGeom>
            <a:solidFill>
              <a:srgbClr val="0A48AB"/>
            </a:solidFill>
            <a:ln cap="flat" cmpd="sng" w="152400">
              <a:solidFill>
                <a:srgbClr val="0A48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6"/>
          <p:cNvSpPr txBox="1"/>
          <p:nvPr/>
        </p:nvSpPr>
        <p:spPr>
          <a:xfrm>
            <a:off x="7718000" y="4515600"/>
            <a:ext cx="14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Ana Blue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QueenAnaBlue.com</a:t>
            </a:r>
            <a:endParaRPr sz="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</a:rPr>
              <a:t>July 2024</a:t>
            </a:r>
            <a:endParaRPr sz="800">
              <a:solidFill>
                <a:schemeClr val="lt1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176575" y="129925"/>
            <a:ext cx="7363500" cy="45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</a:rPr>
              <a:t>Objectives</a:t>
            </a:r>
            <a:endParaRPr b="1" sz="12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positive and negative effects of influencers on sex ed, sex work, and sexuality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What are some ways that Dan Savage has been a positive influence on the worlds of sex education, sex work, and sexuality?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What are some ways that Dan Savage has been a negative influence on the worlds of sex education, sex work, and sexuality?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/>
              <a:t>How do we practice being open minded while being professional?</a:t>
            </a:r>
            <a:endParaRPr sz="1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How do we practice critical thinking while being professional?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How do we practice accountability and contrition when we make mistakes as professionals?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98524" y="4356500"/>
            <a:ext cx="1262425" cy="12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17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7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7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7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7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7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7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7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17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Question #2</a:t>
            </a:r>
            <a:endParaRPr sz="2400"/>
          </a:p>
        </p:txBody>
      </p:sp>
      <p:cxnSp>
        <p:nvCxnSpPr>
          <p:cNvPr id="140" name="Google Shape;140;p17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7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7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7"/>
          <p:cNvSpPr txBox="1"/>
          <p:nvPr/>
        </p:nvSpPr>
        <p:spPr>
          <a:xfrm>
            <a:off x="-493200" y="292825"/>
            <a:ext cx="64014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comes to mind when you hear or read the name Dan Savage?</a:t>
            </a:r>
            <a:endParaRPr sz="6000"/>
          </a:p>
        </p:txBody>
      </p:sp>
      <p:sp>
        <p:nvSpPr>
          <p:cNvPr id="144" name="Google Shape;144;p17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145" name="Google Shape;145;p17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146" name="Google Shape;146;p17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147" name="Google Shape;147;p17" title="Free Images : book, read, plastic, flower, reading, monument, mal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201" y="428323"/>
            <a:ext cx="2885422" cy="43291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7265700" y="454925"/>
            <a:ext cx="1471800" cy="8181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493850" y="586025"/>
            <a:ext cx="10668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Very interesting…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18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8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18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8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18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8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8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8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18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Who is Dan Savage? The Good</a:t>
            </a:r>
            <a:endParaRPr sz="2400"/>
          </a:p>
        </p:txBody>
      </p:sp>
      <p:cxnSp>
        <p:nvCxnSpPr>
          <p:cNvPr id="163" name="Google Shape;163;p18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8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8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18"/>
          <p:cNvSpPr txBox="1"/>
          <p:nvPr/>
        </p:nvSpPr>
        <p:spPr>
          <a:xfrm>
            <a:off x="133475" y="79318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Popular for his sex-advice and sexy film festival</a:t>
            </a:r>
            <a:endParaRPr sz="2000"/>
          </a:p>
        </p:txBody>
      </p:sp>
      <p:sp>
        <p:nvSpPr>
          <p:cNvPr id="167" name="Google Shape;167;p18"/>
          <p:cNvSpPr txBox="1"/>
          <p:nvPr/>
        </p:nvSpPr>
        <p:spPr>
          <a:xfrm>
            <a:off x="215175" y="230878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Savage Lovecast, weekly call-in podcast, 2006</a:t>
            </a:r>
            <a:endParaRPr sz="2000"/>
          </a:p>
        </p:txBody>
      </p:sp>
      <p:sp>
        <p:nvSpPr>
          <p:cNvPr id="168" name="Google Shape;168;p18"/>
          <p:cNvSpPr txBox="1"/>
          <p:nvPr/>
        </p:nvSpPr>
        <p:spPr>
          <a:xfrm>
            <a:off x="214050" y="2747100"/>
            <a:ext cx="831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HUMP! Sex-Positive Film Festival</a:t>
            </a:r>
            <a:endParaRPr sz="2000"/>
          </a:p>
        </p:txBody>
      </p:sp>
      <p:sp>
        <p:nvSpPr>
          <p:cNvPr id="169" name="Google Shape;169;p18"/>
          <p:cNvSpPr txBox="1"/>
          <p:nvPr/>
        </p:nvSpPr>
        <p:spPr>
          <a:xfrm>
            <a:off x="198100" y="17901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Author, journalist, LGBT community activist </a:t>
            </a:r>
            <a:endParaRPr sz="2000"/>
          </a:p>
        </p:txBody>
      </p:sp>
      <p:sp>
        <p:nvSpPr>
          <p:cNvPr id="170" name="Google Shape;170;p18"/>
          <p:cNvSpPr txBox="1"/>
          <p:nvPr/>
        </p:nvSpPr>
        <p:spPr>
          <a:xfrm>
            <a:off x="162000" y="1297600"/>
            <a:ext cx="828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“Savage Love” sex-advice column, weekly in ‘The Stranger’, 1991 </a:t>
            </a:r>
            <a:endParaRPr sz="2000"/>
          </a:p>
        </p:txBody>
      </p:sp>
      <p:sp>
        <p:nvSpPr>
          <p:cNvPr id="171" name="Google Shape;171;p18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172" name="Google Shape;172;p18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sp>
        <p:nvSpPr>
          <p:cNvPr id="173" name="Google Shape;173;p18"/>
          <p:cNvSpPr txBox="1"/>
          <p:nvPr/>
        </p:nvSpPr>
        <p:spPr>
          <a:xfrm>
            <a:off x="214050" y="3280500"/>
            <a:ext cx="831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IGBP: It Gets Better Project, offers hope to LGBT kids</a:t>
            </a:r>
            <a:endParaRPr sz="2000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391" y="3280500"/>
            <a:ext cx="2326084" cy="15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225" y="3637362"/>
            <a:ext cx="1855683" cy="12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71" y="3741525"/>
            <a:ext cx="1855675" cy="1250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19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19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19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9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9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9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9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9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19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Who is Dan Savage? The Not-So-Good</a:t>
            </a:r>
            <a:endParaRPr sz="2400"/>
          </a:p>
        </p:txBody>
      </p:sp>
      <p:cxnSp>
        <p:nvCxnSpPr>
          <p:cNvPr id="190" name="Google Shape;190;p19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19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19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19"/>
          <p:cNvSpPr txBox="1"/>
          <p:nvPr/>
        </p:nvSpPr>
        <p:spPr>
          <a:xfrm>
            <a:off x="162000" y="7891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Does being controversial and aggressive really help?</a:t>
            </a:r>
            <a:endParaRPr sz="2000"/>
          </a:p>
        </p:txBody>
      </p:sp>
      <p:sp>
        <p:nvSpPr>
          <p:cNvPr id="194" name="Google Shape;194;p19"/>
          <p:cNvSpPr txBox="1"/>
          <p:nvPr/>
        </p:nvSpPr>
        <p:spPr>
          <a:xfrm>
            <a:off x="215175" y="368038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Should we be respectful of slurs and not use them?</a:t>
            </a:r>
            <a:endParaRPr sz="2000"/>
          </a:p>
        </p:txBody>
      </p:sp>
      <p:sp>
        <p:nvSpPr>
          <p:cNvPr id="195" name="Google Shape;195;p19"/>
          <p:cNvSpPr txBox="1"/>
          <p:nvPr/>
        </p:nvSpPr>
        <p:spPr>
          <a:xfrm>
            <a:off x="198100" y="2704525"/>
            <a:ext cx="693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Jesse Singal and conversion </a:t>
            </a:r>
            <a:r>
              <a:rPr lang="en" sz="2000"/>
              <a:t>controversy</a:t>
            </a:r>
            <a:r>
              <a:rPr lang="en" sz="2000"/>
              <a:t> interview with Dr. Erica Anderson, GLAAD</a:t>
            </a:r>
            <a:endParaRPr sz="2000"/>
          </a:p>
        </p:txBody>
      </p:sp>
      <p:sp>
        <p:nvSpPr>
          <p:cNvPr id="196" name="Google Shape;196;p19"/>
          <p:cNvSpPr txBox="1"/>
          <p:nvPr/>
        </p:nvSpPr>
        <p:spPr>
          <a:xfrm>
            <a:off x="162000" y="1678600"/>
            <a:ext cx="796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Should you use Shame as a </a:t>
            </a:r>
            <a:r>
              <a:rPr lang="en" sz="1900"/>
              <a:t>therapeutic</a:t>
            </a:r>
            <a:r>
              <a:rPr lang="en" sz="1900"/>
              <a:t> and educational tool?</a:t>
            </a:r>
            <a:endParaRPr sz="1900"/>
          </a:p>
        </p:txBody>
      </p:sp>
      <p:sp>
        <p:nvSpPr>
          <p:cNvPr id="197" name="Google Shape;197;p19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198" name="Google Shape;198;p19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199" name="Google Shape;199;p19" title="Evil Garden Gnome | One of the SHA2017 Orga Meetings was hel… | Flickr"/>
          <p:cNvPicPr preferRelativeResize="0"/>
          <p:nvPr/>
        </p:nvPicPr>
        <p:blipFill rotWithShape="1">
          <a:blip r:embed="rId3">
            <a:alphaModFix/>
          </a:blip>
          <a:srcRect b="1175" l="21332" r="9179" t="21472"/>
          <a:stretch/>
        </p:blipFill>
        <p:spPr>
          <a:xfrm>
            <a:off x="7423526" y="1790200"/>
            <a:ext cx="1844524" cy="307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0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0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0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0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0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0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0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0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20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Question #3</a:t>
            </a:r>
            <a:endParaRPr sz="2400"/>
          </a:p>
        </p:txBody>
      </p:sp>
      <p:cxnSp>
        <p:nvCxnSpPr>
          <p:cNvPr id="213" name="Google Shape;213;p20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0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0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0"/>
          <p:cNvSpPr txBox="1"/>
          <p:nvPr/>
        </p:nvSpPr>
        <p:spPr>
          <a:xfrm>
            <a:off x="150600" y="477963"/>
            <a:ext cx="4698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Are all educators and people in the spotlight perfect people?</a:t>
            </a:r>
            <a:endParaRPr sz="4800"/>
          </a:p>
        </p:txBody>
      </p:sp>
      <p:sp>
        <p:nvSpPr>
          <p:cNvPr id="217" name="Google Shape;217;p20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218" name="Google Shape;218;p20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219" name="Google Shape;219;p20" title="Cute Easter Gnome Free Stock Photo - Public Domain Pictur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175" y="1427275"/>
            <a:ext cx="4012277" cy="2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/>
          <p:nvPr/>
        </p:nvSpPr>
        <p:spPr>
          <a:xfrm>
            <a:off x="6742225" y="1509975"/>
            <a:ext cx="2144700" cy="1061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6955975" y="1470475"/>
            <a:ext cx="171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Would you garden with me? I’d garden with me!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Google Shape;226;p21"/>
          <p:cNvCxnSpPr/>
          <p:nvPr/>
        </p:nvCxnSpPr>
        <p:spPr>
          <a:xfrm>
            <a:off x="-36575" y="293800"/>
            <a:ext cx="9250800" cy="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1"/>
          <p:cNvCxnSpPr/>
          <p:nvPr/>
        </p:nvCxnSpPr>
        <p:spPr>
          <a:xfrm flipH="1" rot="10800000">
            <a:off x="-83850" y="6627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1"/>
          <p:cNvCxnSpPr/>
          <p:nvPr/>
        </p:nvCxnSpPr>
        <p:spPr>
          <a:xfrm flipH="1" rot="10800000">
            <a:off x="-100650" y="113696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1"/>
          <p:cNvCxnSpPr/>
          <p:nvPr/>
        </p:nvCxnSpPr>
        <p:spPr>
          <a:xfrm flipH="1" rot="10800000">
            <a:off x="-100650" y="1624050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1"/>
          <p:cNvCxnSpPr/>
          <p:nvPr/>
        </p:nvCxnSpPr>
        <p:spPr>
          <a:xfrm flipH="1" rot="10800000">
            <a:off x="-67025" y="2111138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1"/>
          <p:cNvCxnSpPr/>
          <p:nvPr/>
        </p:nvCxnSpPr>
        <p:spPr>
          <a:xfrm flipH="1" rot="10800000">
            <a:off x="-100650" y="35963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1"/>
          <p:cNvCxnSpPr/>
          <p:nvPr/>
        </p:nvCxnSpPr>
        <p:spPr>
          <a:xfrm flipH="1" rot="10800000">
            <a:off x="-36150" y="409520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1"/>
          <p:cNvCxnSpPr/>
          <p:nvPr/>
        </p:nvCxnSpPr>
        <p:spPr>
          <a:xfrm flipH="1" rot="10800000">
            <a:off x="-29125" y="4932225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1"/>
          <p:cNvSpPr txBox="1"/>
          <p:nvPr/>
        </p:nvSpPr>
        <p:spPr>
          <a:xfrm>
            <a:off x="0" y="-99175"/>
            <a:ext cx="823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Positive Influence of Influencers</a:t>
            </a:r>
            <a:endParaRPr sz="2400"/>
          </a:p>
        </p:txBody>
      </p:sp>
      <p:cxnSp>
        <p:nvCxnSpPr>
          <p:cNvPr id="235" name="Google Shape;235;p21"/>
          <p:cNvCxnSpPr/>
          <p:nvPr/>
        </p:nvCxnSpPr>
        <p:spPr>
          <a:xfrm flipH="1" rot="10800000">
            <a:off x="-67025" y="3085313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1"/>
          <p:cNvCxnSpPr/>
          <p:nvPr/>
        </p:nvCxnSpPr>
        <p:spPr>
          <a:xfrm flipH="1" rot="10800000">
            <a:off x="-19325" y="4540550"/>
            <a:ext cx="9216300" cy="19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1"/>
          <p:cNvCxnSpPr/>
          <p:nvPr/>
        </p:nvCxnSpPr>
        <p:spPr>
          <a:xfrm flipH="1" rot="10800000">
            <a:off x="-67025" y="2616075"/>
            <a:ext cx="9311700" cy="1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1"/>
          <p:cNvSpPr txBox="1"/>
          <p:nvPr/>
        </p:nvSpPr>
        <p:spPr>
          <a:xfrm>
            <a:off x="162000" y="3319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Spread information to isolated areas</a:t>
            </a:r>
            <a:endParaRPr sz="2000"/>
          </a:p>
        </p:txBody>
      </p:sp>
      <p:sp>
        <p:nvSpPr>
          <p:cNvPr id="239" name="Google Shape;239;p21"/>
          <p:cNvSpPr txBox="1"/>
          <p:nvPr/>
        </p:nvSpPr>
        <p:spPr>
          <a:xfrm>
            <a:off x="215175" y="3223188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Distraction</a:t>
            </a:r>
            <a:endParaRPr sz="2000"/>
          </a:p>
        </p:txBody>
      </p:sp>
      <p:sp>
        <p:nvSpPr>
          <p:cNvPr id="240" name="Google Shape;240;p21"/>
          <p:cNvSpPr txBox="1"/>
          <p:nvPr/>
        </p:nvSpPr>
        <p:spPr>
          <a:xfrm>
            <a:off x="214050" y="4194900"/>
            <a:ext cx="831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Source of income</a:t>
            </a:r>
            <a:endParaRPr sz="2000"/>
          </a:p>
        </p:txBody>
      </p:sp>
      <p:sp>
        <p:nvSpPr>
          <p:cNvPr id="241" name="Google Shape;241;p21"/>
          <p:cNvSpPr txBox="1"/>
          <p:nvPr/>
        </p:nvSpPr>
        <p:spPr>
          <a:xfrm>
            <a:off x="198100" y="2247325"/>
            <a:ext cx="756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Humor</a:t>
            </a:r>
            <a:endParaRPr sz="2000"/>
          </a:p>
        </p:txBody>
      </p:sp>
      <p:sp>
        <p:nvSpPr>
          <p:cNvPr id="242" name="Google Shape;242;p21"/>
          <p:cNvSpPr txBox="1"/>
          <p:nvPr/>
        </p:nvSpPr>
        <p:spPr>
          <a:xfrm>
            <a:off x="162000" y="1297600"/>
            <a:ext cx="862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Diversified knowledge</a:t>
            </a:r>
            <a:endParaRPr sz="2000"/>
          </a:p>
        </p:txBody>
      </p:sp>
      <p:sp>
        <p:nvSpPr>
          <p:cNvPr id="243" name="Google Shape;243;p21"/>
          <p:cNvSpPr txBox="1"/>
          <p:nvPr/>
        </p:nvSpPr>
        <p:spPr>
          <a:xfrm>
            <a:off x="38375" y="4891425"/>
            <a:ext cx="307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SpokesHub</a:t>
            </a:r>
            <a:endParaRPr sz="800"/>
          </a:p>
        </p:txBody>
      </p:sp>
      <p:sp>
        <p:nvSpPr>
          <p:cNvPr id="244" name="Google Shape;244;p21"/>
          <p:cNvSpPr txBox="1"/>
          <p:nvPr/>
        </p:nvSpPr>
        <p:spPr>
          <a:xfrm>
            <a:off x="1750325" y="4891425"/>
            <a:ext cx="739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     Ana Blue         				  QueenAnaBlue.com   			July 2024</a:t>
            </a:r>
            <a:endParaRPr sz="800"/>
          </a:p>
        </p:txBody>
      </p:sp>
      <p:pic>
        <p:nvPicPr>
          <p:cNvPr id="245" name="Google Shape;245;p21" title="HD wallpaper: two red-and-white gnome plush toys on gray surfac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851" y="2470150"/>
            <a:ext cx="3703300" cy="24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 flipH="1">
            <a:off x="5476875" y="2559302"/>
            <a:ext cx="821100" cy="897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8081375" y="2507950"/>
            <a:ext cx="963900" cy="14151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 txBox="1"/>
          <p:nvPr/>
        </p:nvSpPr>
        <p:spPr>
          <a:xfrm>
            <a:off x="5577200" y="2507950"/>
            <a:ext cx="60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We love our fans! 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8258125" y="2598250"/>
            <a:ext cx="60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Yes, thank you for your money!I mean LOVE!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