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Lexend Light"/>
      <p:regular r:id="rId32"/>
      <p:bold r:id="rId33"/>
    </p:embeddedFont>
    <p:embeddedFont>
      <p:font typeface="Lexend"/>
      <p:regular r:id="rId34"/>
      <p:bold r:id="rId35"/>
    </p:embeddedFont>
    <p:embeddedFont>
      <p:font typeface="Comforta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Willow 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5.xml"/><Relationship Id="rId33" Type="http://schemas.openxmlformats.org/officeDocument/2006/relationships/font" Target="fonts/LexendLight-bold.fntdata"/><Relationship Id="rId10" Type="http://schemas.openxmlformats.org/officeDocument/2006/relationships/slide" Target="slides/slide4.xml"/><Relationship Id="rId32" Type="http://schemas.openxmlformats.org/officeDocument/2006/relationships/font" Target="fonts/LexendLight-regular.fntdata"/><Relationship Id="rId13" Type="http://schemas.openxmlformats.org/officeDocument/2006/relationships/slide" Target="slides/slide7.xml"/><Relationship Id="rId35" Type="http://schemas.openxmlformats.org/officeDocument/2006/relationships/font" Target="fonts/Lexend-bold.fntdata"/><Relationship Id="rId12" Type="http://schemas.openxmlformats.org/officeDocument/2006/relationships/slide" Target="slides/slide6.xml"/><Relationship Id="rId34" Type="http://schemas.openxmlformats.org/officeDocument/2006/relationships/font" Target="fonts/Lexend-regular.fntdata"/><Relationship Id="rId15" Type="http://schemas.openxmlformats.org/officeDocument/2006/relationships/slide" Target="slides/slide9.xml"/><Relationship Id="rId37" Type="http://schemas.openxmlformats.org/officeDocument/2006/relationships/font" Target="fonts/Comfortaa-bold.fntdata"/><Relationship Id="rId14" Type="http://schemas.openxmlformats.org/officeDocument/2006/relationships/slide" Target="slides/slide8.xml"/><Relationship Id="rId36" Type="http://schemas.openxmlformats.org/officeDocument/2006/relationships/font" Target="fonts/Comfortaa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7-17T02:20:57.039">
    <p:pos x="2075" y="1429"/>
    <p:text>...and I feel like there’s something to unpack there at another time.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7-25T13:34:00.515">
    <p:pos x="340" y="725"/>
    <p:text>Client who was struggling with addiction and went to visit a friend’s club anytime he felt like using, there being a fight and him getting banned, and then him overdose and dying a few weeks later :(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88989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8898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c90f25a6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c90f25a6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bf5a8154cae1e49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bf5a8154cae1e49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ade215da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eade215da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c90f25a6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c90f25a6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ade215d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eade215d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c90f25a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c90f25a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c90f25a6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ec90f25a6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ade215da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ade215da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c90f25a6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ec90f25a6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6f889893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6f88989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aba1b4638cf63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2aba1b4638cf63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bd4ee7b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bd4ee7b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c90f25a6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c90f25a6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ade215da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ade215da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820d7c746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820d7c746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ade215d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ade215d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c90f25a6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ec90f25a6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889893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8898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889893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88989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ade215d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ade215d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2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oregonswc.org/" TargetMode="External"/><Relationship Id="rId4" Type="http://schemas.openxmlformats.org/officeDocument/2006/relationships/hyperlink" Target="https://www.ishtarcollective.org/" TargetMode="External"/><Relationship Id="rId5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powells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hyperlink" Target="https://dph.illinois.gov/topics-services/life-stages-populations/mens-health/top-10-causes-death.html#:~:text=American%20Heart%20Association)-,Heart%20disease%20is%20the%20leading%20cause,in%20both%20men%20and%20women.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riveworks.com/blog/why-people-avoid-mental-health-treatment/" TargetMode="External"/><Relationship Id="rId4" Type="http://schemas.openxmlformats.org/officeDocument/2006/relationships/hyperlink" Target="https://www.propublica.org/article/nypd-cops-cash-in-on-sex-trade-arrests-with-little-evidence-while-black-and-brown-new-yorkers-pay-the-price#:~:text=The%20NYPD%20Files-,NYPD%20Cops%20Cash%20In%20on%20Sex%20Trade%20Arrests%20With%20Little,one%20they%20arrest%20is%20white." TargetMode="External"/><Relationship Id="rId5" Type="http://schemas.openxmlformats.org/officeDocument/2006/relationships/hyperlink" Target="https://www.propublica.org/article/nypd-cops-cash-in-on-sex-trade-arrests-with-little-evidence-while-black-and-brown-new-yorkers-pay-the-price#:~:text=The%20NYPD%20Files-,NYPD%20Cops%20Cash%20In%20on%20Sex%20Trade%20Arrests%20With%20Little,one%20they%20arrest%20is%20white.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88675" y="1257300"/>
            <a:ext cx="89187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</a:t>
            </a:r>
            <a:r>
              <a:rPr lang="en"/>
              <a:t> Grief through Sex Work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s discussed by KWD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all the resources?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152475"/>
            <a:ext cx="8455200" cy="3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Finding published work on ‘sex while grieving’ proved to be more than a little difficult. </a:t>
            </a:r>
            <a:r>
              <a:rPr i="1" lang="en">
                <a:solidFill>
                  <a:schemeClr val="dk1"/>
                </a:solidFill>
              </a:rPr>
              <a:t>Sex After Grief</a:t>
            </a:r>
            <a:r>
              <a:rPr lang="en">
                <a:solidFill>
                  <a:schemeClr val="accent2"/>
                </a:solidFill>
              </a:rPr>
              <a:t>, published in 2019 and written by </a:t>
            </a:r>
            <a:r>
              <a:rPr lang="en">
                <a:solidFill>
                  <a:schemeClr val="dk1"/>
                </a:solidFill>
              </a:rPr>
              <a:t>Joan</a:t>
            </a:r>
            <a:r>
              <a:rPr lang="en">
                <a:solidFill>
                  <a:schemeClr val="accent2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Price</a:t>
            </a:r>
            <a:r>
              <a:rPr lang="en">
                <a:solidFill>
                  <a:schemeClr val="accent2"/>
                </a:solidFill>
              </a:rPr>
              <a:t>, was a hidden gem I </a:t>
            </a:r>
            <a:r>
              <a:rPr lang="en">
                <a:solidFill>
                  <a:schemeClr val="accent2"/>
                </a:solidFill>
              </a:rPr>
              <a:t>uncovered</a:t>
            </a:r>
            <a:r>
              <a:rPr baseline="30000" lang="en">
                <a:solidFill>
                  <a:schemeClr val="accent2"/>
                </a:solidFill>
              </a:rPr>
              <a:t>1</a:t>
            </a:r>
            <a:r>
              <a:rPr lang="en">
                <a:solidFill>
                  <a:schemeClr val="accent2"/>
                </a:solidFill>
              </a:rPr>
              <a:t> while scouring the mental health sections of bookstores.</a:t>
            </a:r>
            <a:endParaRPr>
              <a:solidFill>
                <a:schemeClr val="accent2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Plenty of books discussing grief only lightly poke at the idea of ‘sexual relations’ after losing a loved one, and a majority are directed towards widows, with the chapters suggesting to, of course, go at your own speed.</a:t>
            </a:r>
            <a:endParaRPr>
              <a:solidFill>
                <a:schemeClr val="accent2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Price</a:t>
            </a:r>
            <a:r>
              <a:rPr lang="en">
                <a:solidFill>
                  <a:schemeClr val="accent2"/>
                </a:solidFill>
              </a:rPr>
              <a:t> included a chapter called </a:t>
            </a:r>
            <a:r>
              <a:rPr b="1" lang="en">
                <a:solidFill>
                  <a:schemeClr val="accent2"/>
                </a:solidFill>
              </a:rPr>
              <a:t>Massage or More?</a:t>
            </a:r>
            <a:r>
              <a:rPr lang="en">
                <a:solidFill>
                  <a:schemeClr val="accent2"/>
                </a:solidFill>
              </a:rPr>
              <a:t> </a:t>
            </a:r>
            <a:r>
              <a:rPr lang="en">
                <a:solidFill>
                  <a:schemeClr val="accent2"/>
                </a:solidFill>
              </a:rPr>
              <a:t>discussing</a:t>
            </a:r>
            <a:r>
              <a:rPr lang="en">
                <a:solidFill>
                  <a:schemeClr val="accent2"/>
                </a:solidFill>
              </a:rPr>
              <a:t> the importance sex workers and similar providers can have to those who are only looking to feel connected to another human again, not </a:t>
            </a:r>
            <a:r>
              <a:rPr lang="en">
                <a:solidFill>
                  <a:schemeClr val="accent2"/>
                </a:solidFill>
              </a:rPr>
              <a:t>necessarily</a:t>
            </a:r>
            <a:r>
              <a:rPr lang="en">
                <a:solidFill>
                  <a:schemeClr val="accent2"/>
                </a:solidFill>
              </a:rPr>
              <a:t> start dating again. 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290825" y="1460700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latin typeface="Comfortaa"/>
                <a:ea typeface="Comfortaa"/>
                <a:cs typeface="Comfortaa"/>
                <a:sym typeface="Comfortaa"/>
              </a:rPr>
              <a:t>I have processed grief </a:t>
            </a:r>
            <a:r>
              <a:rPr lang="en" sz="2100" u="sng">
                <a:latin typeface="Comfortaa"/>
                <a:ea typeface="Comfortaa"/>
                <a:cs typeface="Comfortaa"/>
                <a:sym typeface="Comfortaa"/>
              </a:rPr>
              <a:t>with</a:t>
            </a:r>
            <a:r>
              <a:rPr lang="en" sz="2100">
                <a:latin typeface="Comfortaa"/>
                <a:ea typeface="Comfortaa"/>
                <a:cs typeface="Comfortaa"/>
                <a:sym typeface="Comfortaa"/>
              </a:rPr>
              <a:t> a sex worker before.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23"/>
          <p:cNvSpPr txBox="1"/>
          <p:nvPr>
            <p:ph idx="2" type="body"/>
          </p:nvPr>
        </p:nvSpPr>
        <p:spPr>
          <a:xfrm>
            <a:off x="4981825" y="1041150"/>
            <a:ext cx="3837000" cy="29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I have processed grief </a:t>
            </a:r>
            <a:r>
              <a:rPr lang="en" sz="2100" u="sng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as</a:t>
            </a:r>
            <a:r>
              <a:rPr lang="en" sz="21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 a sex worker before</a:t>
            </a:r>
            <a:endParaRPr sz="21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50" name="Google Shape;150;p23"/>
          <p:cNvCxnSpPr/>
          <p:nvPr/>
        </p:nvCxnSpPr>
        <p:spPr>
          <a:xfrm>
            <a:off x="3670550" y="4510075"/>
            <a:ext cx="497400" cy="12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Advocacy </a:t>
            </a:r>
            <a:r>
              <a:rPr lang="en">
                <a:solidFill>
                  <a:schemeClr val="dk2"/>
                </a:solidFill>
              </a:rPr>
              <a:t>Points</a:t>
            </a:r>
            <a:r>
              <a:rPr lang="en"/>
              <a:t> along the Lines of </a:t>
            </a:r>
            <a:r>
              <a:rPr lang="en">
                <a:solidFill>
                  <a:schemeClr val="dk2"/>
                </a:solidFill>
              </a:rPr>
              <a:t>Mental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Health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1152475"/>
            <a:ext cx="4187400" cy="37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When we are well versed in language surrounding healing our own emotional wounds, we can speak on our experiences as a way to educate others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We can provide a space for those around us to feel safe exploring previously painful thoughts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4733450" y="1228875"/>
            <a:ext cx="4187400" cy="37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To date responsibly as an adult involves taking care of our emotional baggage so it does not spill onto those we love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Someone with little-to-no experience dating could really benefit from hiring a professional for guidance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Corrine</a:t>
            </a:r>
            <a:endParaRPr sz="3500"/>
          </a:p>
        </p:txBody>
      </p:sp>
      <p:sp>
        <p:nvSpPr>
          <p:cNvPr id="163" name="Google Shape;163;p2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</a:t>
            </a:r>
            <a:r>
              <a:rPr lang="en" sz="2500"/>
              <a:t>f Tasmania, Australia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/>
              <a:t>e</a:t>
            </a:r>
            <a:r>
              <a:rPr i="1" lang="en" sz="1900"/>
              <a:t>xcerpt from </a:t>
            </a:r>
            <a:r>
              <a:rPr i="1" lang="en" sz="1900" u="sng"/>
              <a:t>Sex After Grief</a:t>
            </a:r>
            <a:endParaRPr i="1" sz="1900" u="sng"/>
          </a:p>
        </p:txBody>
      </p:sp>
      <p:sp>
        <p:nvSpPr>
          <p:cNvPr id="164" name="Google Shape;164;p25"/>
          <p:cNvSpPr txBox="1"/>
          <p:nvPr>
            <p:ph idx="2" type="body"/>
          </p:nvPr>
        </p:nvSpPr>
        <p:spPr>
          <a:xfrm>
            <a:off x="4725425" y="316525"/>
            <a:ext cx="4320300" cy="42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latin typeface="Lexend Light"/>
                <a:ea typeface="Lexend Light"/>
                <a:cs typeface="Lexend Light"/>
                <a:sym typeface="Lexend Light"/>
              </a:rPr>
              <a:t>“</a:t>
            </a:r>
            <a:r>
              <a:rPr b="1" lang="en" sz="1500">
                <a:latin typeface="Lexend"/>
                <a:ea typeface="Lexend"/>
                <a:cs typeface="Lexend"/>
                <a:sym typeface="Lexend"/>
              </a:rPr>
              <a:t>Seeing a sex worker is more than just sex. Sometimes it’s about getting some of the feel-good brain chemicals back.</a:t>
            </a:r>
            <a:r>
              <a:rPr lang="en" sz="1500">
                <a:latin typeface="Lexend Light"/>
                <a:ea typeface="Lexend Light"/>
                <a:cs typeface="Lexend Light"/>
                <a:sym typeface="Lexend Light"/>
              </a:rPr>
              <a:t> Touch involves the hormone oxytocin and sex is a complex mix of oxytocin, dopamine, and vasopressin.</a:t>
            </a:r>
            <a:r>
              <a:rPr lang="en" sz="1500">
                <a:latin typeface="Lexend Light"/>
                <a:ea typeface="Lexend Light"/>
                <a:cs typeface="Lexend Light"/>
                <a:sym typeface="Lexend Light"/>
              </a:rPr>
              <a:t> In my </a:t>
            </a:r>
            <a:r>
              <a:rPr lang="en" sz="1500">
                <a:latin typeface="Lexend Light"/>
                <a:ea typeface="Lexend Light"/>
                <a:cs typeface="Lexend Light"/>
                <a:sym typeface="Lexend Light"/>
              </a:rPr>
              <a:t>experience</a:t>
            </a:r>
            <a:r>
              <a:rPr lang="en" sz="1500">
                <a:latin typeface="Lexend Light"/>
                <a:ea typeface="Lexend Light"/>
                <a:cs typeface="Lexend Light"/>
                <a:sym typeface="Lexend Light"/>
              </a:rPr>
              <a:t>, seeing a sex worker during grief brings out a level of vulnerability. By making a booking, you are cementing the decision to recognize your need to be open, to feel. </a:t>
            </a:r>
            <a:r>
              <a:rPr b="1" lang="en" sz="1500">
                <a:latin typeface="Lexend"/>
                <a:ea typeface="Lexend"/>
                <a:cs typeface="Lexend"/>
                <a:sym typeface="Lexend"/>
              </a:rPr>
              <a:t>If you are unsure about seeing a sex worker when you are grieving, wait. We can’t fix things for you, or make things right. But when you are ready, we can help you to feel connected to a human again, with no </a:t>
            </a:r>
            <a:r>
              <a:rPr b="1" lang="en" sz="1500">
                <a:latin typeface="Lexend"/>
                <a:ea typeface="Lexend"/>
                <a:cs typeface="Lexend"/>
                <a:sym typeface="Lexend"/>
              </a:rPr>
              <a:t>judgement</a:t>
            </a:r>
            <a:r>
              <a:rPr b="1" lang="en" sz="1500">
                <a:latin typeface="Lexend"/>
                <a:ea typeface="Lexend"/>
                <a:cs typeface="Lexend"/>
                <a:sym typeface="Lexend"/>
              </a:rPr>
              <a:t> or expectations.</a:t>
            </a:r>
            <a:r>
              <a:rPr lang="en" sz="1500">
                <a:latin typeface="Lexend Light"/>
                <a:ea typeface="Lexend Light"/>
                <a:cs typeface="Lexend Light"/>
                <a:sym typeface="Lexend Light"/>
              </a:rPr>
              <a:t>”</a:t>
            </a:r>
            <a:endParaRPr sz="15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Witnessing Mental Health Disasters at Work</a:t>
            </a:r>
            <a:endParaRPr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540300" y="1152475"/>
            <a:ext cx="7821000" cy="3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&gt; How do you know when you need your Hard Hat?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	…or your Thinking Cap?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</a:rPr>
              <a:t>“Is this client being obscene, or is this client                                      struggling with </a:t>
            </a:r>
            <a:r>
              <a:rPr i="1" lang="en" sz="2000">
                <a:solidFill>
                  <a:schemeClr val="accent2"/>
                </a:solidFill>
              </a:rPr>
              <a:t>loneliness//</a:t>
            </a:r>
            <a:r>
              <a:rPr i="1" lang="en" sz="2000">
                <a:solidFill>
                  <a:schemeClr val="accent2"/>
                </a:solidFill>
              </a:rPr>
              <a:t>depression?”</a:t>
            </a:r>
            <a:endParaRPr i="1" sz="2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&gt; </a:t>
            </a:r>
            <a:r>
              <a:rPr lang="en" sz="2000">
                <a:solidFill>
                  <a:schemeClr val="accent2"/>
                </a:solidFill>
              </a:rPr>
              <a:t>Clients struggling with addiction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&gt; Grieving the loss of clients – to Death or to Disrespect</a:t>
            </a:r>
            <a:endParaRPr sz="2000">
              <a:solidFill>
                <a:schemeClr val="accent2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-"/>
            </a:pPr>
            <a:r>
              <a:rPr lang="en" sz="2000">
                <a:solidFill>
                  <a:schemeClr val="accent2"/>
                </a:solidFill>
              </a:rPr>
              <a:t>Loss of steady income</a:t>
            </a:r>
            <a:endParaRPr sz="2000">
              <a:solidFill>
                <a:schemeClr val="accent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-"/>
            </a:pPr>
            <a:r>
              <a:rPr lang="en" sz="2000">
                <a:solidFill>
                  <a:schemeClr val="accent2"/>
                </a:solidFill>
              </a:rPr>
              <a:t>Loss of a ‘friend’ // ‘coworker’</a:t>
            </a:r>
            <a:endParaRPr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2400"/>
            <a:ext cx="4765624" cy="458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4">
            <a:alphaModFix/>
          </a:blip>
          <a:srcRect b="44543" l="3647" r="14006" t="0"/>
          <a:stretch/>
        </p:blipFill>
        <p:spPr>
          <a:xfrm>
            <a:off x="4740225" y="457200"/>
            <a:ext cx="4318475" cy="4585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62600" y="4687625"/>
            <a:ext cx="4525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Susan Walsh - </a:t>
            </a:r>
            <a:r>
              <a:rPr i="1"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Whorephobia</a:t>
            </a: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 - pg. 170-172</a:t>
            </a:r>
            <a:endParaRPr sz="1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0" r="2723" t="52778"/>
          <a:stretch/>
        </p:blipFill>
        <p:spPr>
          <a:xfrm>
            <a:off x="-30250" y="114575"/>
            <a:ext cx="5503124" cy="421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4">
            <a:alphaModFix/>
          </a:blip>
          <a:srcRect b="0" l="6106" r="2893" t="0"/>
          <a:stretch/>
        </p:blipFill>
        <p:spPr>
          <a:xfrm>
            <a:off x="4729775" y="931825"/>
            <a:ext cx="4404175" cy="421167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138800" y="4611425"/>
            <a:ext cx="4525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Susan Walsh - </a:t>
            </a:r>
            <a:r>
              <a:rPr i="1"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Whorephobia</a:t>
            </a: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 - pg. 170-172</a:t>
            </a:r>
            <a:endParaRPr sz="1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When I was a Young Stripper…</a:t>
            </a:r>
            <a:endParaRPr/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311700" y="1152475"/>
            <a:ext cx="4333200" cy="37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…I had moments of </a:t>
            </a:r>
            <a:r>
              <a:rPr lang="en" sz="2000">
                <a:solidFill>
                  <a:schemeClr val="accent2"/>
                </a:solidFill>
              </a:rPr>
              <a:t>inappropriate-for-work behavior, as aligned with my current self-healing oriented goals. </a:t>
            </a:r>
            <a:endParaRPr sz="2000">
              <a:solidFill>
                <a:schemeClr val="accent2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Having danced, and entertained, and de-escalated, sober and intoxicated, I prefer to be the party when I am in a sound state of mind and body. I grieve not knowing what I did and what I heard and who I saw while I was intoxicated on the job.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4721100" y="923875"/>
            <a:ext cx="4263600" cy="37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What I look out for now, as best I can, are actions typical for and thoughts said aloud that a person considering serious self harm might display.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2"/>
                </a:solidFill>
              </a:rPr>
              <a:t>	-Why is this person reaching out now?</a:t>
            </a:r>
            <a:endParaRPr i="1" sz="2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2100">
                <a:solidFill>
                  <a:schemeClr val="dk2"/>
                </a:solidFill>
              </a:rPr>
              <a:t>	-What kind of support system does this person have at home?</a:t>
            </a:r>
            <a:endParaRPr i="1" sz="21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In Charge of You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When we have ‘trauma dump stories’ imposed on us while in a Statehouse, or we’re asked rude and personal questions* while tabling and on-the-job, or come face-to-face with the [knowledge] that </a:t>
            </a:r>
            <a:r>
              <a:rPr i="1"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healing isn’t linear</a:t>
            </a: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, How do We Stay Focused?</a:t>
            </a:r>
            <a:endParaRPr sz="18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8" name="Google Shape;198;p30"/>
          <p:cNvSpPr txBox="1"/>
          <p:nvPr>
            <p:ph idx="2" type="body"/>
          </p:nvPr>
        </p:nvSpPr>
        <p:spPr>
          <a:xfrm>
            <a:off x="4603800" y="1152475"/>
            <a:ext cx="3999900" cy="3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 sz="1800">
                <a:solidFill>
                  <a:schemeClr val="accent1"/>
                </a:solidFill>
              </a:rPr>
              <a:t>Stay Confident– no one knows how you are feeling until you tell them, so if you remain calm and assured in your tone, you will be believed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 sz="1800">
                <a:solidFill>
                  <a:schemeClr val="accent1"/>
                </a:solidFill>
              </a:rPr>
              <a:t>Deep Breath– continue ‘thinking’ before ‘speaking’, there’s no </a:t>
            </a:r>
            <a:r>
              <a:rPr lang="en" sz="1800">
                <a:solidFill>
                  <a:schemeClr val="accent1"/>
                </a:solidFill>
              </a:rPr>
              <a:t>reason to ever add fuel to a hateful fire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 sz="1800">
                <a:solidFill>
                  <a:schemeClr val="accent1"/>
                </a:solidFill>
              </a:rPr>
              <a:t>Go at Your Own Pace– there is no timeline to your grief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118050" y="4611050"/>
            <a:ext cx="4544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*‘</a:t>
            </a:r>
            <a:r>
              <a:rPr lang="en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worst </a:t>
            </a:r>
            <a:r>
              <a:rPr lang="en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experiences</a:t>
            </a:r>
            <a:r>
              <a:rPr lang="en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’, ‘weirdest client’, ‘arrest history’, etc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0" y="0"/>
            <a:ext cx="3031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Struggling?</a:t>
            </a:r>
            <a:endParaRPr/>
          </a:p>
        </p:txBody>
      </p:sp>
      <p:sp>
        <p:nvSpPr>
          <p:cNvPr id="205" name="Google Shape;205;p31"/>
          <p:cNvSpPr txBox="1"/>
          <p:nvPr>
            <p:ph idx="1" type="subTitle"/>
          </p:nvPr>
        </p:nvSpPr>
        <p:spPr>
          <a:xfrm>
            <a:off x="24600" y="1362976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…this could help: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400" y="-69810"/>
            <a:ext cx="3284051" cy="525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 rotWithShape="1">
          <a:blip r:embed="rId4">
            <a:alphaModFix/>
          </a:blip>
          <a:srcRect b="0" l="0" r="7672" t="0"/>
          <a:stretch/>
        </p:blipFill>
        <p:spPr>
          <a:xfrm>
            <a:off x="5296448" y="0"/>
            <a:ext cx="35615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1100"/>
              <a:t>Content Warning</a:t>
            </a:r>
            <a:endParaRPr b="0" sz="11100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40111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accent2"/>
                </a:solidFill>
              </a:rPr>
              <a:t>There will be discussions of </a:t>
            </a:r>
            <a:r>
              <a:rPr lang="en" sz="2200">
                <a:solidFill>
                  <a:schemeClr val="accent2"/>
                </a:solidFill>
              </a:rPr>
              <a:t>death, addiction, suicide, and overdose</a:t>
            </a:r>
            <a:endParaRPr sz="22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4147830" y="504600"/>
            <a:ext cx="4814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An active sex worker since 2018, KWD advocates regularly in Northeast Statehouses on behalf of Full Decrim and any related healthcare, gender, and LGBTQ+ legislation. They attend meetings and events as a member of the</a:t>
            </a:r>
            <a:r>
              <a:rPr i="1" lang="en" sz="1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i="1" lang="en" sz="1800" u="sng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Oregon Sex Worker’s Committee</a:t>
            </a:r>
            <a:r>
              <a:rPr lang="en" sz="1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, where she got her start in advocacy, and was introduced to </a:t>
            </a:r>
            <a:r>
              <a:rPr i="1" lang="en" sz="1800" u="sng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Ishtar Collective</a:t>
            </a:r>
            <a:r>
              <a:rPr lang="en" sz="1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 alongside other like-minded human rights organizations.</a:t>
            </a:r>
            <a:endParaRPr sz="18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They hope to keep writing and speaking in impactful ways for the ‘Rights Not Rescue’ movement; with long term goals of inclusive sex education and the right to safe intimacy.</a:t>
            </a:r>
            <a:endParaRPr sz="18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400" y="117825"/>
            <a:ext cx="3648024" cy="486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311700" y="923875"/>
            <a:ext cx="8520600" cy="36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Borden, Lizzie. </a:t>
            </a:r>
            <a:r>
              <a:rPr i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Whorephobia: Strippers on Art, Work, and Life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Seven Stories Press, 2022.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Harper, Faith G., and Erin Bennett. </a:t>
            </a:r>
            <a:r>
              <a:rPr i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Unfuck Your Grief: Using Science to Heal Yourself and Support Others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Blackstone Publishing, 2022.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Kupferman, Elizabeth. </a:t>
            </a:r>
            <a:r>
              <a:rPr i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Irreverent Grief Guide: How to F*cking Survive Months 1-3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Independently Published, 2020.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Price, Joan. </a:t>
            </a:r>
            <a:r>
              <a:rPr i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 After Grief: Navigating Your Sexuality after Losing Your Beloved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Mango, 2019.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aseline="30000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‘uncovered’ is being used loosely, as I needed to ask an employee of </a:t>
            </a:r>
            <a:r>
              <a:rPr lang="en" sz="16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Powell’s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assistance, and they had not sold this book in stores for 4 years. Upon looking into my local library, it was only available as an e-book. It does seem to be available in paperback online.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708000"/>
            <a:ext cx="3324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Note on Language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465800"/>
            <a:ext cx="3197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 use some words </a:t>
            </a:r>
            <a:r>
              <a:rPr lang="en" sz="2000"/>
              <a:t>interchangeably.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Not to the detriment of either word, or in a way that is meant to baffle… and I will try to avoid long-winded stories.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I think it is important to confirm:</a:t>
            </a:r>
            <a:endParaRPr sz="2000"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737700" y="3119700"/>
            <a:ext cx="4066200" cy="20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u="sng">
                <a:solidFill>
                  <a:schemeClr val="accent2"/>
                </a:solidFill>
              </a:rPr>
              <a:t>Client</a:t>
            </a:r>
            <a:r>
              <a:rPr lang="en" sz="2000">
                <a:solidFill>
                  <a:schemeClr val="accent2"/>
                </a:solidFill>
              </a:rPr>
              <a:t>: </a:t>
            </a:r>
            <a:r>
              <a:rPr baseline="30000" lang="en" sz="2000">
                <a:solidFill>
                  <a:schemeClr val="accent2"/>
                </a:solidFill>
              </a:rPr>
              <a:t>(1)</a:t>
            </a:r>
            <a:r>
              <a:rPr lang="en" sz="2000">
                <a:solidFill>
                  <a:schemeClr val="accent2"/>
                </a:solidFill>
              </a:rPr>
              <a:t>someone who uses adult services in person, virtually, occasionally, or often; </a:t>
            </a:r>
            <a:r>
              <a:rPr baseline="30000" lang="en" sz="2000">
                <a:solidFill>
                  <a:schemeClr val="accent2"/>
                </a:solidFill>
              </a:rPr>
              <a:t>(2)</a:t>
            </a:r>
            <a:r>
              <a:rPr lang="en" sz="2000">
                <a:solidFill>
                  <a:schemeClr val="accent2"/>
                </a:solidFill>
              </a:rPr>
              <a:t>someone who uses government services such as healthcare aid, filing taxes, or a public library.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737700" y="60875"/>
            <a:ext cx="5345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2"/>
                </a:solidFill>
              </a:rPr>
              <a:t>We</a:t>
            </a:r>
            <a:r>
              <a:rPr lang="en" sz="2000">
                <a:solidFill>
                  <a:schemeClr val="accent2"/>
                </a:solidFill>
              </a:rPr>
              <a:t>: </a:t>
            </a:r>
            <a:r>
              <a:rPr lang="en" sz="2000" u="sng">
                <a:solidFill>
                  <a:schemeClr val="accent2"/>
                </a:solidFill>
              </a:rPr>
              <a:t>Sex Workers Rights Advocates</a:t>
            </a:r>
            <a:r>
              <a:rPr lang="en" sz="2000">
                <a:solidFill>
                  <a:schemeClr val="accent2"/>
                </a:solidFill>
              </a:rPr>
              <a:t>: </a:t>
            </a:r>
            <a:r>
              <a:rPr lang="en" sz="2000" u="sng">
                <a:solidFill>
                  <a:schemeClr val="accent2"/>
                </a:solidFill>
              </a:rPr>
              <a:t>Human Rights Advocates</a:t>
            </a:r>
            <a:r>
              <a:rPr lang="en" sz="2000">
                <a:solidFill>
                  <a:schemeClr val="accent2"/>
                </a:solidFill>
              </a:rPr>
              <a:t>: </a:t>
            </a:r>
            <a:r>
              <a:rPr lang="en" sz="2000" u="sng">
                <a:solidFill>
                  <a:schemeClr val="accent2"/>
                </a:solidFill>
              </a:rPr>
              <a:t>LGBTQ+ Rights Advocates</a:t>
            </a:r>
            <a:endParaRPr sz="2000" u="sng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2"/>
                </a:solidFill>
              </a:rPr>
              <a:t>Stripper</a:t>
            </a:r>
            <a:r>
              <a:rPr lang="en" sz="2000">
                <a:solidFill>
                  <a:schemeClr val="accent2"/>
                </a:solidFill>
              </a:rPr>
              <a:t>: </a:t>
            </a:r>
            <a:r>
              <a:rPr lang="en" sz="2000" u="sng">
                <a:solidFill>
                  <a:schemeClr val="accent2"/>
                </a:solidFill>
              </a:rPr>
              <a:t>Dancer</a:t>
            </a:r>
            <a:r>
              <a:rPr lang="en" sz="2000">
                <a:solidFill>
                  <a:schemeClr val="accent2"/>
                </a:solidFill>
              </a:rPr>
              <a:t>: </a:t>
            </a:r>
            <a:r>
              <a:rPr lang="en" sz="2000" u="sng">
                <a:solidFill>
                  <a:schemeClr val="accent2"/>
                </a:solidFill>
              </a:rPr>
              <a:t>Sex Worker</a:t>
            </a:r>
            <a:r>
              <a:rPr lang="en" sz="2000">
                <a:solidFill>
                  <a:schemeClr val="accent2"/>
                </a:solidFill>
              </a:rPr>
              <a:t>  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u="sng">
                <a:solidFill>
                  <a:schemeClr val="accent2"/>
                </a:solidFill>
              </a:rPr>
              <a:t>Sex Work</a:t>
            </a:r>
            <a:r>
              <a:rPr lang="en" sz="2000">
                <a:solidFill>
                  <a:schemeClr val="accent2"/>
                </a:solidFill>
              </a:rPr>
              <a:t>: </a:t>
            </a:r>
            <a:r>
              <a:rPr lang="en" sz="2000" u="sng">
                <a:solidFill>
                  <a:schemeClr val="accent2"/>
                </a:solidFill>
              </a:rPr>
              <a:t>Work</a:t>
            </a:r>
            <a:r>
              <a:rPr lang="en" sz="2000">
                <a:solidFill>
                  <a:schemeClr val="accent2"/>
                </a:solidFill>
              </a:rPr>
              <a:t>: </a:t>
            </a:r>
            <a:r>
              <a:rPr lang="en" sz="2000" u="sng">
                <a:solidFill>
                  <a:schemeClr val="accent2"/>
                </a:solidFill>
              </a:rPr>
              <a:t>Job</a:t>
            </a:r>
            <a:endParaRPr sz="2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the hell am I?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4094100" cy="37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➔"/>
            </a:pPr>
            <a:r>
              <a:rPr lang="en" sz="1600">
                <a:solidFill>
                  <a:schemeClr val="accent1"/>
                </a:solidFill>
              </a:rPr>
              <a:t>I am a first generation sex worker to the best of my knowledge, based on all of the interactions I have had with my family during the slow coming out process as a stripper.</a:t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➔"/>
            </a:pPr>
            <a:r>
              <a:rPr lang="en" sz="1600">
                <a:solidFill>
                  <a:schemeClr val="accent1"/>
                </a:solidFill>
              </a:rPr>
              <a:t>I have been a Sex Worker since 2018; taking time off only during parts of the [Covid-19] pandemic, and after my dad passed in 2021. </a:t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81" name="Google Shape;81;p16"/>
          <p:cNvSpPr txBox="1"/>
          <p:nvPr>
            <p:ph idx="2" type="body"/>
          </p:nvPr>
        </p:nvSpPr>
        <p:spPr>
          <a:xfrm>
            <a:off x="4497400" y="646100"/>
            <a:ext cx="4335000" cy="3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➔"/>
            </a:pPr>
            <a:r>
              <a:rPr lang="en" sz="1600">
                <a:solidFill>
                  <a:schemeClr val="accent1"/>
                </a:solidFill>
              </a:rPr>
              <a:t>I was a bouncer, DJ, doorman, bartender, and dancer at the first club I worked at. I was young and a little drunk, but I would not trade that experience for anything. </a:t>
            </a:r>
            <a:endParaRPr sz="1600">
              <a:solidFill>
                <a:schemeClr val="accent1"/>
              </a:solidFill>
            </a:endParaRPr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◆"/>
            </a:pPr>
            <a:r>
              <a:rPr lang="en" sz="1600">
                <a:solidFill>
                  <a:schemeClr val="accent1"/>
                </a:solidFill>
              </a:rPr>
              <a:t>I transitioned to try other forms of work during/after the pandemic, and have quicky fallen in love with my hobbies and clients.</a:t>
            </a:r>
            <a:endParaRPr sz="1600">
              <a:solidFill>
                <a:schemeClr val="accent1"/>
              </a:solidFill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➔"/>
            </a:pPr>
            <a:r>
              <a:rPr lang="en" sz="1600">
                <a:solidFill>
                  <a:schemeClr val="accent1"/>
                </a:solidFill>
              </a:rPr>
              <a:t>I have been a Sex Worker’s Rights Advocate, now for Full Decrim, since my second year of SUNY, when I transitioned out of ‘Primary Education’ and into ‘Sociology’ and ‘Womxn’s, Gender, and Sexuality Studies’.</a:t>
            </a:r>
            <a:endParaRPr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Crying on the Job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…anyone can do it!</a:t>
            </a:r>
            <a:endParaRPr i="1"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50" y="722125"/>
            <a:ext cx="8365399" cy="41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‘Side Effects of Grief’?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2090725" y="1305425"/>
            <a:ext cx="13551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96D2"/>
                </a:solidFill>
                <a:latin typeface="Comfortaa"/>
                <a:ea typeface="Comfortaa"/>
                <a:cs typeface="Comfortaa"/>
                <a:sym typeface="Comfortaa"/>
              </a:rPr>
              <a:t>‘grief flu’</a:t>
            </a:r>
            <a:endParaRPr b="1" sz="1800">
              <a:solidFill>
                <a:srgbClr val="0096D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6790425" y="1017725"/>
            <a:ext cx="23940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6D2"/>
                </a:solidFill>
                <a:latin typeface="Comfortaa"/>
                <a:ea typeface="Comfortaa"/>
                <a:cs typeface="Comfortaa"/>
                <a:sym typeface="Comfortaa"/>
              </a:rPr>
              <a:t>hollowness in stomach</a:t>
            </a:r>
            <a:endParaRPr b="1">
              <a:solidFill>
                <a:srgbClr val="0096D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5333900" y="4109250"/>
            <a:ext cx="23940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96D2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b="1" lang="en" sz="1500">
                <a:solidFill>
                  <a:srgbClr val="0096D2"/>
                </a:solidFill>
                <a:latin typeface="Comfortaa"/>
                <a:ea typeface="Comfortaa"/>
                <a:cs typeface="Comfortaa"/>
                <a:sym typeface="Comfortaa"/>
              </a:rPr>
              <a:t>hange in </a:t>
            </a:r>
            <a:r>
              <a:rPr b="1" lang="en" sz="1500">
                <a:solidFill>
                  <a:srgbClr val="0096D2"/>
                </a:solidFill>
                <a:latin typeface="Comfortaa"/>
                <a:ea typeface="Comfortaa"/>
                <a:cs typeface="Comfortaa"/>
                <a:sym typeface="Comfortaa"/>
              </a:rPr>
              <a:t>appetite</a:t>
            </a:r>
            <a:endParaRPr b="1" sz="1500">
              <a:solidFill>
                <a:srgbClr val="0096D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87900" y="3538950"/>
            <a:ext cx="19434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96D2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b="1" lang="en" sz="1500">
                <a:solidFill>
                  <a:srgbClr val="0096D2"/>
                </a:solidFill>
                <a:latin typeface="Comfortaa"/>
                <a:ea typeface="Comfortaa"/>
                <a:cs typeface="Comfortaa"/>
                <a:sym typeface="Comfortaa"/>
              </a:rPr>
              <a:t>oss of control</a:t>
            </a:r>
            <a:endParaRPr b="1" sz="1500">
              <a:solidFill>
                <a:srgbClr val="0096D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155350" y="2343725"/>
            <a:ext cx="722100" cy="22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5004800" y="405575"/>
            <a:ext cx="2874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096D2"/>
                </a:solidFill>
                <a:latin typeface="Lexend Light"/>
                <a:ea typeface="Lexend Light"/>
                <a:cs typeface="Lexend Light"/>
                <a:sym typeface="Lexend Light"/>
              </a:rPr>
              <a:t>c</a:t>
            </a:r>
            <a:r>
              <a:rPr lang="en" sz="3700">
                <a:solidFill>
                  <a:srgbClr val="0096D2"/>
                </a:solidFill>
                <a:latin typeface="Lexend Light"/>
                <a:ea typeface="Lexend Light"/>
                <a:cs typeface="Lexend Light"/>
                <a:sym typeface="Lexend Light"/>
              </a:rPr>
              <a:t>onfusion</a:t>
            </a:r>
            <a:endParaRPr sz="3700">
              <a:solidFill>
                <a:srgbClr val="0096D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we hide Grief?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565100" y="974950"/>
            <a:ext cx="7986300" cy="3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❏"/>
            </a:pPr>
            <a:r>
              <a:rPr lang="en" sz="2100">
                <a:solidFill>
                  <a:schemeClr val="accent1"/>
                </a:solidFill>
              </a:rPr>
              <a:t>In anger at ourselves, at those who have passed, at strangers</a:t>
            </a:r>
            <a:endParaRPr sz="21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❏"/>
            </a:pPr>
            <a:r>
              <a:rPr lang="en" sz="1700">
                <a:solidFill>
                  <a:schemeClr val="accent1"/>
                </a:solidFill>
              </a:rPr>
              <a:t>Are we short circuiting on the phone with customer service because we are mad at the wait time? Or because we are left with a mess to clean up when *someone* had to go and pass away? </a:t>
            </a:r>
            <a:endParaRPr sz="1700">
              <a:solidFill>
                <a:schemeClr val="accen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❏"/>
            </a:pPr>
            <a:r>
              <a:rPr lang="en" sz="2100">
                <a:solidFill>
                  <a:schemeClr val="accent1"/>
                </a:solidFill>
              </a:rPr>
              <a:t>Tardiness</a:t>
            </a:r>
            <a:endParaRPr sz="21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❏"/>
            </a:pPr>
            <a:r>
              <a:rPr lang="en" sz="1700">
                <a:solidFill>
                  <a:schemeClr val="accent1"/>
                </a:solidFill>
              </a:rPr>
              <a:t>Which</a:t>
            </a:r>
            <a:r>
              <a:rPr lang="en" sz="1700">
                <a:solidFill>
                  <a:schemeClr val="accent1"/>
                </a:solidFill>
              </a:rPr>
              <a:t> manifested for me as a one-two punch of ‘time-blindness’ and ‘lethargy’</a:t>
            </a:r>
            <a:endParaRPr sz="1700">
              <a:solidFill>
                <a:schemeClr val="accen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❏"/>
            </a:pPr>
            <a:r>
              <a:rPr lang="en" sz="2100">
                <a:solidFill>
                  <a:schemeClr val="accent1"/>
                </a:solidFill>
              </a:rPr>
              <a:t>Brain fog</a:t>
            </a:r>
            <a:endParaRPr sz="21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❏"/>
            </a:pPr>
            <a:r>
              <a:rPr lang="en" sz="1700">
                <a:solidFill>
                  <a:schemeClr val="accent1"/>
                </a:solidFill>
              </a:rPr>
              <a:t>I promise your rational thinking will return one day</a:t>
            </a:r>
            <a:endParaRPr sz="1700">
              <a:solidFill>
                <a:schemeClr val="accen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❏"/>
            </a:pPr>
            <a:r>
              <a:rPr lang="en" sz="2100">
                <a:solidFill>
                  <a:schemeClr val="accent1"/>
                </a:solidFill>
              </a:rPr>
              <a:t>Memory loss</a:t>
            </a:r>
            <a:endParaRPr sz="21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❏"/>
            </a:pPr>
            <a:r>
              <a:rPr lang="en" sz="1700">
                <a:solidFill>
                  <a:schemeClr val="accent1"/>
                </a:solidFill>
              </a:rPr>
              <a:t>The brain is so busy processing what the hell just happened, it will have trouble recalling even the most important information in that moment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grief appear in our work?</a:t>
            </a:r>
            <a:endParaRPr/>
          </a:p>
        </p:txBody>
      </p:sp>
      <p:grpSp>
        <p:nvGrpSpPr>
          <p:cNvPr id="110" name="Google Shape;110;p20"/>
          <p:cNvGrpSpPr/>
          <p:nvPr/>
        </p:nvGrpSpPr>
        <p:grpSpPr>
          <a:xfrm>
            <a:off x="431825" y="1342525"/>
            <a:ext cx="2683300" cy="3302700"/>
            <a:chOff x="431825" y="1342525"/>
            <a:chExt cx="2683300" cy="3302700"/>
          </a:xfrm>
        </p:grpSpPr>
        <p:sp>
          <p:nvSpPr>
            <p:cNvPr id="111" name="Google Shape;111;p20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0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20"/>
          <p:cNvSpPr txBox="1"/>
          <p:nvPr>
            <p:ph idx="4294967295" type="body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14" name="Google Shape;114;p20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20"/>
          <p:cNvSpPr txBox="1"/>
          <p:nvPr>
            <p:ph idx="4294967295" type="body"/>
          </p:nvPr>
        </p:nvSpPr>
        <p:spPr>
          <a:xfrm>
            <a:off x="933875" y="1337725"/>
            <a:ext cx="21018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[Clients] who are grieving loss of partners, family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20"/>
          <p:cNvSpPr txBox="1"/>
          <p:nvPr>
            <p:ph idx="4294967295" type="body"/>
          </p:nvPr>
        </p:nvSpPr>
        <p:spPr>
          <a:xfrm>
            <a:off x="508125" y="2268950"/>
            <a:ext cx="25308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How can ‘safe intimacy’ possibly be considered a human right?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Key Points when we Advocate on Behalf of Sex Work</a:t>
            </a:r>
            <a:endParaRPr sz="1400"/>
          </a:p>
        </p:txBody>
      </p:sp>
      <p:grpSp>
        <p:nvGrpSpPr>
          <p:cNvPr id="117" name="Google Shape;117;p20"/>
          <p:cNvGrpSpPr/>
          <p:nvPr/>
        </p:nvGrpSpPr>
        <p:grpSpPr>
          <a:xfrm>
            <a:off x="3221800" y="1342525"/>
            <a:ext cx="2673003" cy="3302700"/>
            <a:chOff x="3221800" y="1342525"/>
            <a:chExt cx="2673003" cy="3302700"/>
          </a:xfrm>
        </p:grpSpPr>
        <p:sp>
          <p:nvSpPr>
            <p:cNvPr id="118" name="Google Shape;118;p20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20"/>
          <p:cNvSpPr txBox="1"/>
          <p:nvPr>
            <p:ph idx="4294967295" type="body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21" name="Google Shape;121;p20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20"/>
          <p:cNvSpPr txBox="1"/>
          <p:nvPr>
            <p:ph idx="4294967295" type="body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[Clients] who may be struggling with mental health or depression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3" name="Google Shape;123;p20"/>
          <p:cNvSpPr txBox="1"/>
          <p:nvPr>
            <p:ph idx="4294967295" type="body"/>
          </p:nvPr>
        </p:nvSpPr>
        <p:spPr>
          <a:xfrm>
            <a:off x="3294700" y="2268950"/>
            <a:ext cx="25308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Illinois Dept of Health</a:t>
            </a:r>
            <a:r>
              <a:rPr lang="en" sz="1400"/>
              <a:t> [who seems reliable enough] shares that Suicide is the #8 cause of death in men</a:t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400"/>
              <a:t>Although “U</a:t>
            </a:r>
            <a:r>
              <a:rPr lang="en" sz="1400"/>
              <a:t>nintentional</a:t>
            </a:r>
            <a:r>
              <a:rPr lang="en" sz="1400"/>
              <a:t> Injuries” is #3… </a:t>
            </a:r>
            <a:endParaRPr sz="1400"/>
          </a:p>
        </p:txBody>
      </p:sp>
      <p:grpSp>
        <p:nvGrpSpPr>
          <p:cNvPr id="124" name="Google Shape;124;p20"/>
          <p:cNvGrpSpPr/>
          <p:nvPr/>
        </p:nvGrpSpPr>
        <p:grpSpPr>
          <a:xfrm>
            <a:off x="6007125" y="1342525"/>
            <a:ext cx="2673000" cy="3302700"/>
            <a:chOff x="6007125" y="1342525"/>
            <a:chExt cx="2673000" cy="3302700"/>
          </a:xfrm>
        </p:grpSpPr>
        <p:sp>
          <p:nvSpPr>
            <p:cNvPr id="125" name="Google Shape;125;p20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20"/>
          <p:cNvSpPr txBox="1"/>
          <p:nvPr>
            <p:ph idx="4294967295" type="body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28" name="Google Shape;128;p20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20"/>
          <p:cNvSpPr txBox="1"/>
          <p:nvPr>
            <p:ph idx="4294967295" type="body"/>
          </p:nvPr>
        </p:nvSpPr>
        <p:spPr>
          <a:xfrm>
            <a:off x="6503425" y="1342525"/>
            <a:ext cx="21018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grief [We] try to check at the door, but might see triggered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0"/>
          <p:cNvSpPr txBox="1"/>
          <p:nvPr>
            <p:ph idx="4294967295" type="body"/>
          </p:nvPr>
        </p:nvSpPr>
        <p:spPr>
          <a:xfrm>
            <a:off x="6077675" y="2268950"/>
            <a:ext cx="25308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Unfortunately</a:t>
            </a:r>
            <a:r>
              <a:rPr lang="en" sz="1400"/>
              <a:t>, as Adults, We must navigate our own emotional reactions, sometimes as a response to others.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How can we redirect and refocus to ensure no one, not even ourselves, gets hurt?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The ‘Work’ of Emotional Labour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152400" y="923875"/>
            <a:ext cx="8893200" cy="3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accent1"/>
                </a:solidFill>
              </a:rPr>
              <a:t>It is this big loud secret that Americans [men] are afraid of </a:t>
            </a:r>
            <a:r>
              <a:rPr lang="en" sz="195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therapy</a:t>
            </a:r>
            <a:r>
              <a:rPr lang="en" sz="1950">
                <a:solidFill>
                  <a:schemeClr val="accent1"/>
                </a:solidFill>
              </a:rPr>
              <a:t>. It is also a big loud secret that most often the</a:t>
            </a:r>
            <a:r>
              <a:rPr lang="en" sz="1950">
                <a:solidFill>
                  <a:schemeClr val="accent2"/>
                </a:solidFill>
              </a:rPr>
              <a:t> </a:t>
            </a:r>
            <a:r>
              <a:rPr lang="en" sz="195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people who are engaging in the consensual adult </a:t>
            </a:r>
            <a:r>
              <a:rPr lang="en" sz="195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industry</a:t>
            </a:r>
            <a:r>
              <a:rPr lang="en" sz="1950">
                <a:solidFill>
                  <a:schemeClr val="accent2"/>
                </a:solidFill>
              </a:rPr>
              <a:t> </a:t>
            </a:r>
            <a:r>
              <a:rPr lang="en" sz="1950">
                <a:solidFill>
                  <a:schemeClr val="accent1"/>
                </a:solidFill>
              </a:rPr>
              <a:t>are people [men] with wealth providing excess income to people without. Is it a far stretch to ask, </a:t>
            </a:r>
            <a:r>
              <a:rPr i="1" lang="en" sz="1950">
                <a:solidFill>
                  <a:schemeClr val="accent1"/>
                </a:solidFill>
              </a:rPr>
              <a:t>A</a:t>
            </a:r>
            <a:r>
              <a:rPr i="1" lang="en" sz="1950">
                <a:solidFill>
                  <a:schemeClr val="accent1"/>
                </a:solidFill>
              </a:rPr>
              <a:t>re Sex Workers </a:t>
            </a:r>
            <a:r>
              <a:rPr i="1" lang="en" sz="1950">
                <a:solidFill>
                  <a:schemeClr val="accent1"/>
                </a:solidFill>
              </a:rPr>
              <a:t>Therapeutic</a:t>
            </a:r>
            <a:r>
              <a:rPr i="1" lang="en" sz="1950">
                <a:solidFill>
                  <a:schemeClr val="accent1"/>
                </a:solidFill>
              </a:rPr>
              <a:t>?</a:t>
            </a:r>
            <a:endParaRPr i="1" sz="195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accent1"/>
                </a:solidFill>
              </a:rPr>
              <a:t>I’d like to pose a real-world example for discussion:</a:t>
            </a:r>
            <a:endParaRPr sz="195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accent1"/>
                </a:solidFill>
              </a:rPr>
              <a:t>A friend of mine has a client, who reached out to her in February 2024.      His wife, Molly* passed from a long battle with cancer in November 2023.  My friend is blonde, his late wife was blonde.</a:t>
            </a:r>
            <a:endParaRPr sz="195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50">
                <a:solidFill>
                  <a:schemeClr val="accent1"/>
                </a:solidFill>
              </a:rPr>
              <a:t>He spends most of their sessions speaking only of Molly, and, with consent, requests my friend ‘be Molly’ when she feels comfortable.</a:t>
            </a:r>
            <a:r>
              <a:rPr lang="en" sz="1950">
                <a:solidFill>
                  <a:schemeClr val="accent2"/>
                </a:solidFill>
              </a:rPr>
              <a:t> </a:t>
            </a:r>
            <a:endParaRPr sz="1950">
              <a:solidFill>
                <a:schemeClr val="accent2"/>
              </a:solidFill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207850" y="4687975"/>
            <a:ext cx="23943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*name has been changed</a:t>
            </a:r>
            <a:endParaRPr sz="13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